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1FF"/>
    <a:srgbClr val="D7D6FF"/>
    <a:srgbClr val="E5E4FF"/>
    <a:srgbClr val="7A66F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1" d="100"/>
          <a:sy n="41" d="100"/>
        </p:scale>
        <p:origin x="5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74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18" Type="http://schemas.openxmlformats.org/officeDocument/2006/relationships/image" Target="../media/image180.sv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svg"/><Relationship Id="rId17" Type="http://schemas.openxmlformats.org/officeDocument/2006/relationships/image" Target="../media/image179.png"/><Relationship Id="rId2" Type="http://schemas.openxmlformats.org/officeDocument/2006/relationships/notesSlide" Target="../notesSlides/notesSlide10.xml"/><Relationship Id="rId16" Type="http://schemas.openxmlformats.org/officeDocument/2006/relationships/image" Target="../media/image178.svg"/><Relationship Id="rId20" Type="http://schemas.openxmlformats.org/officeDocument/2006/relationships/image" Target="../media/image182.svg"/><Relationship Id="rId1" Type="http://schemas.openxmlformats.org/officeDocument/2006/relationships/slideLayout" Target="../slideLayouts/slideLayout1.xml"/><Relationship Id="rId6" Type="http://schemas.openxmlformats.org/officeDocument/2006/relationships/image" Target="../media/image168.sv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svg"/><Relationship Id="rId19" Type="http://schemas.openxmlformats.org/officeDocument/2006/relationships/image" Target="../media/image181.pn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 Id="rId22" Type="http://schemas.openxmlformats.org/officeDocument/2006/relationships/image" Target="../media/image184.svg"/></Relationships>
</file>

<file path=ppt/slides/_rels/slide11.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svg"/><Relationship Id="rId4" Type="http://schemas.openxmlformats.org/officeDocument/2006/relationships/image" Target="../media/image186.svg"/><Relationship Id="rId9" Type="http://schemas.openxmlformats.org/officeDocument/2006/relationships/image" Target="../media/image191.png"/></Relationships>
</file>

<file path=ppt/slides/_rels/slide12.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5.sv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8.svg"/><Relationship Id="rId11" Type="http://schemas.openxmlformats.org/officeDocument/2006/relationships/image" Target="../media/image203.svg"/><Relationship Id="rId5" Type="http://schemas.openxmlformats.org/officeDocument/2006/relationships/image" Target="../media/image197.png"/><Relationship Id="rId15" Type="http://schemas.openxmlformats.org/officeDocument/2006/relationships/image" Target="../media/image207.svg"/><Relationship Id="rId10" Type="http://schemas.openxmlformats.org/officeDocument/2006/relationships/image" Target="../media/image202.png"/><Relationship Id="rId4" Type="http://schemas.openxmlformats.org/officeDocument/2006/relationships/image" Target="../media/image196.svg"/><Relationship Id="rId9" Type="http://schemas.openxmlformats.org/officeDocument/2006/relationships/image" Target="../media/image201.svg"/><Relationship Id="rId14" Type="http://schemas.openxmlformats.org/officeDocument/2006/relationships/image" Target="../media/image206.png"/></Relationships>
</file>

<file path=ppt/slides/_rels/slide13.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18" Type="http://schemas.openxmlformats.org/officeDocument/2006/relationships/image" Target="../media/image223.sv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svg"/><Relationship Id="rId17" Type="http://schemas.openxmlformats.org/officeDocument/2006/relationships/image" Target="../media/image222.png"/><Relationship Id="rId2" Type="http://schemas.openxmlformats.org/officeDocument/2006/relationships/notesSlide" Target="../notesSlides/notesSlide13.xml"/><Relationship Id="rId16" Type="http://schemas.openxmlformats.org/officeDocument/2006/relationships/image" Target="../media/image221.svg"/><Relationship Id="rId1" Type="http://schemas.openxmlformats.org/officeDocument/2006/relationships/slideLayout" Target="../slideLayouts/slideLayout1.xml"/><Relationship Id="rId6" Type="http://schemas.openxmlformats.org/officeDocument/2006/relationships/image" Target="../media/image211.sv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svg"/><Relationship Id="rId4" Type="http://schemas.openxmlformats.org/officeDocument/2006/relationships/image" Target="../media/image209.svg"/><Relationship Id="rId9" Type="http://schemas.openxmlformats.org/officeDocument/2006/relationships/image" Target="../media/image214.png"/><Relationship Id="rId14" Type="http://schemas.openxmlformats.org/officeDocument/2006/relationships/image" Target="../media/image219.svg"/></Relationships>
</file>

<file path=ppt/slides/_rels/slide14.xml.rels><?xml version="1.0" encoding="UTF-8" standalone="yes"?>
<Relationships xmlns="http://schemas.openxmlformats.org/package/2006/relationships"><Relationship Id="rId8" Type="http://schemas.openxmlformats.org/officeDocument/2006/relationships/image" Target="../media/image229.sv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svg"/><Relationship Id="rId2" Type="http://schemas.openxmlformats.org/officeDocument/2006/relationships/notesSlide" Target="../notesSlides/notesSlide14.xml"/><Relationship Id="rId16" Type="http://schemas.openxmlformats.org/officeDocument/2006/relationships/image" Target="../media/image237.svg"/><Relationship Id="rId1" Type="http://schemas.openxmlformats.org/officeDocument/2006/relationships/slideLayout" Target="../slideLayouts/slideLayout1.xml"/><Relationship Id="rId6" Type="http://schemas.openxmlformats.org/officeDocument/2006/relationships/image" Target="../media/image227.sv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image" Target="../media/image225.svg"/><Relationship Id="rId9" Type="http://schemas.openxmlformats.org/officeDocument/2006/relationships/image" Target="../media/image230.png"/><Relationship Id="rId14" Type="http://schemas.openxmlformats.org/officeDocument/2006/relationships/image" Target="../media/image235.svg"/></Relationships>
</file>

<file path=ppt/slides/_rels/slide15.xml.rels><?xml version="1.0" encoding="UTF-8" standalone="yes"?>
<Relationships xmlns="http://schemas.openxmlformats.org/package/2006/relationships"><Relationship Id="rId8" Type="http://schemas.openxmlformats.org/officeDocument/2006/relationships/image" Target="../media/image243.svg"/><Relationship Id="rId13" Type="http://schemas.openxmlformats.org/officeDocument/2006/relationships/image" Target="../media/image248.png"/><Relationship Id="rId18" Type="http://schemas.openxmlformats.org/officeDocument/2006/relationships/image" Target="../media/image253.svg"/><Relationship Id="rId26" Type="http://schemas.openxmlformats.org/officeDocument/2006/relationships/image" Target="../media/image261.svg"/><Relationship Id="rId3" Type="http://schemas.openxmlformats.org/officeDocument/2006/relationships/image" Target="../media/image238.png"/><Relationship Id="rId21" Type="http://schemas.openxmlformats.org/officeDocument/2006/relationships/image" Target="../media/image256.png"/><Relationship Id="rId7" Type="http://schemas.openxmlformats.org/officeDocument/2006/relationships/image" Target="../media/image242.png"/><Relationship Id="rId12" Type="http://schemas.openxmlformats.org/officeDocument/2006/relationships/image" Target="../media/image247.svg"/><Relationship Id="rId17" Type="http://schemas.openxmlformats.org/officeDocument/2006/relationships/image" Target="../media/image252.png"/><Relationship Id="rId25" Type="http://schemas.openxmlformats.org/officeDocument/2006/relationships/image" Target="../media/image260.png"/><Relationship Id="rId2" Type="http://schemas.openxmlformats.org/officeDocument/2006/relationships/notesSlide" Target="../notesSlides/notesSlide15.xml"/><Relationship Id="rId16" Type="http://schemas.openxmlformats.org/officeDocument/2006/relationships/image" Target="../media/image251.svg"/><Relationship Id="rId20" Type="http://schemas.openxmlformats.org/officeDocument/2006/relationships/image" Target="../media/image255.svg"/><Relationship Id="rId1" Type="http://schemas.openxmlformats.org/officeDocument/2006/relationships/slideLayout" Target="../slideLayouts/slideLayout1.xml"/><Relationship Id="rId6" Type="http://schemas.openxmlformats.org/officeDocument/2006/relationships/image" Target="../media/image241.svg"/><Relationship Id="rId11" Type="http://schemas.openxmlformats.org/officeDocument/2006/relationships/image" Target="../media/image246.png"/><Relationship Id="rId24" Type="http://schemas.openxmlformats.org/officeDocument/2006/relationships/image" Target="../media/image259.sv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8.png"/><Relationship Id="rId10" Type="http://schemas.openxmlformats.org/officeDocument/2006/relationships/image" Target="../media/image245.svg"/><Relationship Id="rId19" Type="http://schemas.openxmlformats.org/officeDocument/2006/relationships/image" Target="../media/image254.png"/><Relationship Id="rId4" Type="http://schemas.openxmlformats.org/officeDocument/2006/relationships/image" Target="../media/image239.svg"/><Relationship Id="rId9" Type="http://schemas.openxmlformats.org/officeDocument/2006/relationships/image" Target="../media/image244.png"/><Relationship Id="rId14" Type="http://schemas.openxmlformats.org/officeDocument/2006/relationships/image" Target="../media/image249.svg"/><Relationship Id="rId22" Type="http://schemas.openxmlformats.org/officeDocument/2006/relationships/image" Target="../media/image257.svg"/></Relationships>
</file>

<file path=ppt/slides/_rels/slide16.xml.rels><?xml version="1.0" encoding="UTF-8" standalone="yes"?>
<Relationships xmlns="http://schemas.openxmlformats.org/package/2006/relationships"><Relationship Id="rId8" Type="http://schemas.openxmlformats.org/officeDocument/2006/relationships/image" Target="../media/image267.sv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5.svg"/><Relationship Id="rId5" Type="http://schemas.openxmlformats.org/officeDocument/2006/relationships/image" Target="../media/image264.png"/><Relationship Id="rId10" Type="http://schemas.openxmlformats.org/officeDocument/2006/relationships/image" Target="../media/image269.svg"/><Relationship Id="rId4" Type="http://schemas.openxmlformats.org/officeDocument/2006/relationships/image" Target="../media/image263.svg"/><Relationship Id="rId9" Type="http://schemas.openxmlformats.org/officeDocument/2006/relationships/image" Target="../media/image268.png"/></Relationships>
</file>

<file path=ppt/slides/_rels/slide17.xml.rels><?xml version="1.0" encoding="UTF-8" standalone="yes"?>
<Relationships xmlns="http://schemas.openxmlformats.org/package/2006/relationships"><Relationship Id="rId8" Type="http://schemas.openxmlformats.org/officeDocument/2006/relationships/image" Target="../media/image275.sv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3.svg"/><Relationship Id="rId5" Type="http://schemas.openxmlformats.org/officeDocument/2006/relationships/image" Target="../media/image272.png"/><Relationship Id="rId10" Type="http://schemas.openxmlformats.org/officeDocument/2006/relationships/image" Target="../media/image277.svg"/><Relationship Id="rId4" Type="http://schemas.openxmlformats.org/officeDocument/2006/relationships/image" Target="../media/image271.svg"/><Relationship Id="rId9" Type="http://schemas.openxmlformats.org/officeDocument/2006/relationships/image" Target="../media/image276.png"/></Relationships>
</file>

<file path=ppt/slides/_rels/slide18.xml.rels><?xml version="1.0" encoding="UTF-8" standalone="yes"?>
<Relationships xmlns="http://schemas.openxmlformats.org/package/2006/relationships"><Relationship Id="rId8" Type="http://schemas.openxmlformats.org/officeDocument/2006/relationships/image" Target="../media/image282.svg"/><Relationship Id="rId13" Type="http://schemas.openxmlformats.org/officeDocument/2006/relationships/image" Target="../media/image287.svg"/><Relationship Id="rId3" Type="http://schemas.openxmlformats.org/officeDocument/2006/relationships/image" Target="../media/image278.png"/><Relationship Id="rId7" Type="http://schemas.openxmlformats.org/officeDocument/2006/relationships/image" Target="../media/image218.png"/><Relationship Id="rId12" Type="http://schemas.openxmlformats.org/officeDocument/2006/relationships/image" Target="../media/image286.png"/><Relationship Id="rId2" Type="http://schemas.openxmlformats.org/officeDocument/2006/relationships/notesSlide" Target="../notesSlides/notesSlide18.xml"/><Relationship Id="rId16" Type="http://schemas.openxmlformats.org/officeDocument/2006/relationships/image" Target="../media/image290.svg"/><Relationship Id="rId1" Type="http://schemas.openxmlformats.org/officeDocument/2006/relationships/slideLayout" Target="../slideLayouts/slideLayout1.xml"/><Relationship Id="rId6" Type="http://schemas.openxmlformats.org/officeDocument/2006/relationships/image" Target="../media/image281.svg"/><Relationship Id="rId11" Type="http://schemas.openxmlformats.org/officeDocument/2006/relationships/image" Target="../media/image285.svg"/><Relationship Id="rId5" Type="http://schemas.openxmlformats.org/officeDocument/2006/relationships/image" Target="../media/image280.png"/><Relationship Id="rId15" Type="http://schemas.openxmlformats.org/officeDocument/2006/relationships/image" Target="../media/image289.svg"/><Relationship Id="rId10" Type="http://schemas.openxmlformats.org/officeDocument/2006/relationships/image" Target="../media/image284.svg"/><Relationship Id="rId4" Type="http://schemas.openxmlformats.org/officeDocument/2006/relationships/image" Target="../media/image279.svg"/><Relationship Id="rId9" Type="http://schemas.openxmlformats.org/officeDocument/2006/relationships/image" Target="../media/image283.png"/><Relationship Id="rId14" Type="http://schemas.openxmlformats.org/officeDocument/2006/relationships/image" Target="../media/image288.svg"/></Relationships>
</file>

<file path=ppt/slides/_rels/slide19.xml.rels><?xml version="1.0" encoding="UTF-8" standalone="yes"?>
<Relationships xmlns="http://schemas.openxmlformats.org/package/2006/relationships"><Relationship Id="rId8" Type="http://schemas.openxmlformats.org/officeDocument/2006/relationships/image" Target="../media/image296.svg"/><Relationship Id="rId13" Type="http://schemas.openxmlformats.org/officeDocument/2006/relationships/image" Target="../media/image301.png"/><Relationship Id="rId18" Type="http://schemas.openxmlformats.org/officeDocument/2006/relationships/image" Target="../media/image306.svg"/><Relationship Id="rId26" Type="http://schemas.openxmlformats.org/officeDocument/2006/relationships/image" Target="../media/image314.svg"/><Relationship Id="rId3" Type="http://schemas.openxmlformats.org/officeDocument/2006/relationships/image" Target="../media/image291.png"/><Relationship Id="rId21" Type="http://schemas.openxmlformats.org/officeDocument/2006/relationships/image" Target="../media/image309.png"/><Relationship Id="rId7" Type="http://schemas.openxmlformats.org/officeDocument/2006/relationships/image" Target="../media/image295.png"/><Relationship Id="rId12" Type="http://schemas.openxmlformats.org/officeDocument/2006/relationships/image" Target="../media/image300.svg"/><Relationship Id="rId17" Type="http://schemas.openxmlformats.org/officeDocument/2006/relationships/image" Target="../media/image305.png"/><Relationship Id="rId25" Type="http://schemas.openxmlformats.org/officeDocument/2006/relationships/image" Target="../media/image313.png"/><Relationship Id="rId2" Type="http://schemas.openxmlformats.org/officeDocument/2006/relationships/notesSlide" Target="../notesSlides/notesSlide19.xml"/><Relationship Id="rId16" Type="http://schemas.openxmlformats.org/officeDocument/2006/relationships/image" Target="../media/image304.svg"/><Relationship Id="rId20" Type="http://schemas.openxmlformats.org/officeDocument/2006/relationships/image" Target="../media/image308.svg"/><Relationship Id="rId29" Type="http://schemas.openxmlformats.org/officeDocument/2006/relationships/image" Target="../media/image317.png"/><Relationship Id="rId1" Type="http://schemas.openxmlformats.org/officeDocument/2006/relationships/slideLayout" Target="../slideLayouts/slideLayout1.xml"/><Relationship Id="rId6" Type="http://schemas.openxmlformats.org/officeDocument/2006/relationships/image" Target="../media/image294.svg"/><Relationship Id="rId11" Type="http://schemas.openxmlformats.org/officeDocument/2006/relationships/image" Target="../media/image299.png"/><Relationship Id="rId24" Type="http://schemas.openxmlformats.org/officeDocument/2006/relationships/image" Target="../media/image312.svg"/><Relationship Id="rId32" Type="http://schemas.openxmlformats.org/officeDocument/2006/relationships/image" Target="../media/image320.sv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svg"/><Relationship Id="rId10" Type="http://schemas.openxmlformats.org/officeDocument/2006/relationships/image" Target="../media/image298.svg"/><Relationship Id="rId19" Type="http://schemas.openxmlformats.org/officeDocument/2006/relationships/image" Target="../media/image307.png"/><Relationship Id="rId31" Type="http://schemas.openxmlformats.org/officeDocument/2006/relationships/image" Target="../media/image319.svg"/><Relationship Id="rId4" Type="http://schemas.openxmlformats.org/officeDocument/2006/relationships/image" Target="../media/image292.svg"/><Relationship Id="rId9" Type="http://schemas.openxmlformats.org/officeDocument/2006/relationships/image" Target="../media/image297.png"/><Relationship Id="rId14" Type="http://schemas.openxmlformats.org/officeDocument/2006/relationships/image" Target="../media/image302.svg"/><Relationship Id="rId22" Type="http://schemas.openxmlformats.org/officeDocument/2006/relationships/image" Target="../media/image310.svg"/><Relationship Id="rId27" Type="http://schemas.openxmlformats.org/officeDocument/2006/relationships/image" Target="../media/image315.png"/><Relationship Id="rId30" Type="http://schemas.openxmlformats.org/officeDocument/2006/relationships/image" Target="../media/image318.svg"/></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2.xml"/><Relationship Id="rId16"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20.xml.rels><?xml version="1.0" encoding="UTF-8" standalone="yes"?>
<Relationships xmlns="http://schemas.openxmlformats.org/package/2006/relationships"><Relationship Id="rId8" Type="http://schemas.openxmlformats.org/officeDocument/2006/relationships/image" Target="../media/image326.svg"/><Relationship Id="rId13" Type="http://schemas.openxmlformats.org/officeDocument/2006/relationships/image" Target="../media/image331.svg"/><Relationship Id="rId3" Type="http://schemas.openxmlformats.org/officeDocument/2006/relationships/image" Target="../media/image321.png"/><Relationship Id="rId7" Type="http://schemas.openxmlformats.org/officeDocument/2006/relationships/image" Target="../media/image325.png"/><Relationship Id="rId12" Type="http://schemas.openxmlformats.org/officeDocument/2006/relationships/image" Target="../media/image33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4.svg"/><Relationship Id="rId11" Type="http://schemas.openxmlformats.org/officeDocument/2006/relationships/image" Target="../media/image329.sv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322.svg"/><Relationship Id="rId9" Type="http://schemas.openxmlformats.org/officeDocument/2006/relationships/image" Target="../media/image327.svg"/></Relationships>
</file>

<file path=ppt/slides/_rels/slide21.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34.svg"/><Relationship Id="rId4" Type="http://schemas.openxmlformats.org/officeDocument/2006/relationships/image" Target="../media/image333.svg"/></Relationships>
</file>

<file path=ppt/slides/_rels/slide2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8.svg"/><Relationship Id="rId5" Type="http://schemas.openxmlformats.org/officeDocument/2006/relationships/image" Target="../media/image337.png"/><Relationship Id="rId4" Type="http://schemas.openxmlformats.org/officeDocument/2006/relationships/image" Target="../media/image336.svg"/></Relationships>
</file>

<file path=ppt/slides/_rels/slide23.xml.rels><?xml version="1.0" encoding="UTF-8" standalone="yes"?>
<Relationships xmlns="http://schemas.openxmlformats.org/package/2006/relationships"><Relationship Id="rId8" Type="http://schemas.openxmlformats.org/officeDocument/2006/relationships/image" Target="../media/image344.svg"/><Relationship Id="rId3" Type="http://schemas.openxmlformats.org/officeDocument/2006/relationships/image" Target="../media/image339.png"/><Relationship Id="rId7" Type="http://schemas.openxmlformats.org/officeDocument/2006/relationships/image" Target="../media/image34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2.svg"/><Relationship Id="rId5" Type="http://schemas.openxmlformats.org/officeDocument/2006/relationships/image" Target="../media/image341.png"/><Relationship Id="rId10" Type="http://schemas.openxmlformats.org/officeDocument/2006/relationships/image" Target="../media/image346.svg"/><Relationship Id="rId4" Type="http://schemas.openxmlformats.org/officeDocument/2006/relationships/image" Target="../media/image340.svg"/><Relationship Id="rId9" Type="http://schemas.openxmlformats.org/officeDocument/2006/relationships/image" Target="../media/image3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51.svg"/><Relationship Id="rId3" Type="http://schemas.openxmlformats.org/officeDocument/2006/relationships/image" Target="../media/image347.png"/><Relationship Id="rId7" Type="http://schemas.openxmlformats.org/officeDocument/2006/relationships/image" Target="../media/image15.png"/><Relationship Id="rId12" Type="http://schemas.openxmlformats.org/officeDocument/2006/relationships/image" Target="../media/image355.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50.svg"/><Relationship Id="rId11" Type="http://schemas.openxmlformats.org/officeDocument/2006/relationships/image" Target="../media/image354.png"/><Relationship Id="rId5" Type="http://schemas.openxmlformats.org/officeDocument/2006/relationships/image" Target="../media/image349.png"/><Relationship Id="rId10" Type="http://schemas.openxmlformats.org/officeDocument/2006/relationships/image" Target="../media/image353.svg"/><Relationship Id="rId4" Type="http://schemas.openxmlformats.org/officeDocument/2006/relationships/image" Target="../media/image348.svg"/><Relationship Id="rId9" Type="http://schemas.openxmlformats.org/officeDocument/2006/relationships/image" Target="../media/image352.png"/></Relationships>
</file>

<file path=ppt/slides/_rels/slide3.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54.svg"/><Relationship Id="rId3" Type="http://schemas.openxmlformats.org/officeDocument/2006/relationships/image" Target="../media/image31.png"/><Relationship Id="rId21" Type="http://schemas.openxmlformats.org/officeDocument/2006/relationships/image" Target="../media/image49.png"/><Relationship Id="rId34" Type="http://schemas.openxmlformats.org/officeDocument/2006/relationships/image" Target="../media/image62.sv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44.svg"/><Relationship Id="rId20" Type="http://schemas.openxmlformats.org/officeDocument/2006/relationships/image" Target="../media/image48.svg"/><Relationship Id="rId29"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2.svg"/><Relationship Id="rId32" Type="http://schemas.openxmlformats.org/officeDocument/2006/relationships/image" Target="../media/image60.sv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svg"/><Relationship Id="rId10" Type="http://schemas.openxmlformats.org/officeDocument/2006/relationships/image" Target="../media/image38.sv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 Id="rId27" Type="http://schemas.openxmlformats.org/officeDocument/2006/relationships/image" Target="../media/image55.png"/><Relationship Id="rId30" Type="http://schemas.openxmlformats.org/officeDocument/2006/relationships/image" Target="../media/image58.svg"/><Relationship Id="rId8" Type="http://schemas.openxmlformats.org/officeDocument/2006/relationships/image" Target="../media/image36.svg"/></Relationships>
</file>

<file path=ppt/slides/_rels/slide4.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18" Type="http://schemas.openxmlformats.org/officeDocument/2006/relationships/image" Target="../media/image7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4.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6.svg"/><Relationship Id="rId11" Type="http://schemas.openxmlformats.org/officeDocument/2006/relationships/image" Target="../media/image71.svg"/><Relationship Id="rId5" Type="http://schemas.openxmlformats.org/officeDocument/2006/relationships/image" Target="../media/image65.png"/><Relationship Id="rId15" Type="http://schemas.openxmlformats.org/officeDocument/2006/relationships/image" Target="../media/image75.svg"/><Relationship Id="rId10" Type="http://schemas.openxmlformats.org/officeDocument/2006/relationships/image" Target="../media/image70.svg"/><Relationship Id="rId19" Type="http://schemas.openxmlformats.org/officeDocument/2006/relationships/image" Target="../media/image79.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sv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5.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slideLayout" Target="../slideLayouts/slideLayout1.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svg"/><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 Id="rId27"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7.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8.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133.svg"/><Relationship Id="rId26" Type="http://schemas.openxmlformats.org/officeDocument/2006/relationships/image" Target="../media/image141.sv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132.png"/><Relationship Id="rId25" Type="http://schemas.openxmlformats.org/officeDocument/2006/relationships/image" Target="../media/image140.svg"/><Relationship Id="rId2" Type="http://schemas.openxmlformats.org/officeDocument/2006/relationships/notesSlide" Target="../notesSlides/notesSlide8.xml"/><Relationship Id="rId16" Type="http://schemas.openxmlformats.org/officeDocument/2006/relationships/image" Target="../media/image131.svg"/><Relationship Id="rId20" Type="http://schemas.openxmlformats.org/officeDocument/2006/relationships/image" Target="../media/image135.svg"/><Relationship Id="rId29" Type="http://schemas.openxmlformats.org/officeDocument/2006/relationships/image" Target="../media/image144.svg"/><Relationship Id="rId1" Type="http://schemas.openxmlformats.org/officeDocument/2006/relationships/slideLayout" Target="../slideLayouts/slideLayout1.xml"/><Relationship Id="rId6" Type="http://schemas.openxmlformats.org/officeDocument/2006/relationships/image" Target="../media/image121.svg"/><Relationship Id="rId11" Type="http://schemas.openxmlformats.org/officeDocument/2006/relationships/image" Target="../media/image126.png"/><Relationship Id="rId24" Type="http://schemas.openxmlformats.org/officeDocument/2006/relationships/image" Target="../media/image139.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svg"/><Relationship Id="rId28" Type="http://schemas.openxmlformats.org/officeDocument/2006/relationships/image" Target="../media/image143.svg"/><Relationship Id="rId10" Type="http://schemas.openxmlformats.org/officeDocument/2006/relationships/image" Target="../media/image125.svg"/><Relationship Id="rId19" Type="http://schemas.openxmlformats.org/officeDocument/2006/relationships/image" Target="../media/image134.png"/><Relationship Id="rId31" Type="http://schemas.openxmlformats.org/officeDocument/2006/relationships/image" Target="../media/image146.sv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 Id="rId22" Type="http://schemas.openxmlformats.org/officeDocument/2006/relationships/image" Target="../media/image137.svg"/><Relationship Id="rId27" Type="http://schemas.openxmlformats.org/officeDocument/2006/relationships/image" Target="../media/image142.png"/><Relationship Id="rId30" Type="http://schemas.openxmlformats.org/officeDocument/2006/relationships/image" Target="../media/image145.png"/></Relationships>
</file>

<file path=ppt/slides/_rels/slide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svg"/><Relationship Id="rId18" Type="http://schemas.openxmlformats.org/officeDocument/2006/relationships/image" Target="../media/image162.svg"/><Relationship Id="rId3" Type="http://schemas.openxmlformats.org/officeDocument/2006/relationships/image" Target="../media/image147.png"/><Relationship Id="rId7" Type="http://schemas.openxmlformats.org/officeDocument/2006/relationships/image" Target="../media/image151.svg"/><Relationship Id="rId12" Type="http://schemas.openxmlformats.org/officeDocument/2006/relationships/image" Target="../media/image156.svg"/><Relationship Id="rId17" Type="http://schemas.openxmlformats.org/officeDocument/2006/relationships/image" Target="../media/image161.png"/><Relationship Id="rId2" Type="http://schemas.openxmlformats.org/officeDocument/2006/relationships/notesSlide" Target="../notesSlides/notesSlide9.xml"/><Relationship Id="rId16" Type="http://schemas.openxmlformats.org/officeDocument/2006/relationships/image" Target="../media/image160.svg"/><Relationship Id="rId20" Type="http://schemas.openxmlformats.org/officeDocument/2006/relationships/image" Target="../media/image164.svg"/><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svg"/><Relationship Id="rId15" Type="http://schemas.openxmlformats.org/officeDocument/2006/relationships/image" Target="../media/image159.png"/><Relationship Id="rId10" Type="http://schemas.openxmlformats.org/officeDocument/2006/relationships/image" Target="../media/image154.svg"/><Relationship Id="rId19" Type="http://schemas.openxmlformats.org/officeDocument/2006/relationships/image" Target="../media/image163.png"/><Relationship Id="rId4" Type="http://schemas.openxmlformats.org/officeDocument/2006/relationships/image" Target="../media/image148.svg"/><Relationship Id="rId9" Type="http://schemas.openxmlformats.org/officeDocument/2006/relationships/image" Target="../media/image153.svg"/><Relationship Id="rId14" Type="http://schemas.openxmlformats.org/officeDocument/2006/relationships/image" Target="../media/image158.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1001C"/>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F8305814-E28A-4476-8896-44A5587B1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4630" y="1366563"/>
            <a:ext cx="31576438" cy="31576438"/>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771" y="5537200"/>
            <a:ext cx="21630804" cy="81788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1124" y="6578600"/>
            <a:ext cx="19192099" cy="71374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2206" y="10680700"/>
            <a:ext cx="13069934" cy="3035300"/>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93337" y="8686800"/>
            <a:ext cx="14187673" cy="5029200"/>
          </a:xfrm>
          <a:prstGeom prst="rect">
            <a:avLst/>
          </a:prstGeom>
        </p:spPr>
      </p:pic>
      <p:sp>
        <p:nvSpPr>
          <p:cNvPr id="7" name="Text 0"/>
          <p:cNvSpPr/>
          <p:nvPr/>
        </p:nvSpPr>
        <p:spPr>
          <a:xfrm>
            <a:off x="2337092" y="4076700"/>
            <a:ext cx="19700162" cy="2844800"/>
          </a:xfrm>
          <a:prstGeom prst="rect">
            <a:avLst/>
          </a:prstGeom>
          <a:noFill/>
          <a:ln/>
        </p:spPr>
        <p:txBody>
          <a:bodyPr wrap="square" lIns="0" tIns="0" rIns="0" bIns="0" rtlCol="0" anchor="t"/>
          <a:lstStyle/>
          <a:p>
            <a:pPr marL="0" indent="0" algn="ctr">
              <a:lnSpc>
                <a:spcPts val="9600"/>
              </a:lnSpc>
              <a:buNone/>
            </a:pPr>
            <a:r>
              <a:rPr lang="en-US" sz="9600" kern="0" spc="-288" dirty="0">
                <a:solidFill>
                  <a:srgbClr val="FFFFFF">
                    <a:alpha val="100000"/>
                  </a:srgbClr>
                </a:solidFill>
                <a:latin typeface="Red Hat Display Variable Bold" pitchFamily="34" charset="0"/>
                <a:ea typeface="Red Hat Display Variable Bold" pitchFamily="34" charset="-122"/>
                <a:cs typeface="Red Hat Display Variable Bold" pitchFamily="34" charset="-120"/>
              </a:rPr>
              <a:t>Protecting Data in an Evolving Threat Landscape</a:t>
            </a:r>
            <a:endParaRPr lang="en-US" sz="9600" dirty="0"/>
          </a:p>
        </p:txBody>
      </p:sp>
      <p:sp>
        <p:nvSpPr>
          <p:cNvPr id="8" name="Text 1"/>
          <p:cNvSpPr/>
          <p:nvPr/>
        </p:nvSpPr>
        <p:spPr>
          <a:xfrm>
            <a:off x="10605826" y="3162300"/>
            <a:ext cx="3315114" cy="762000"/>
          </a:xfrm>
          <a:prstGeom prst="rect">
            <a:avLst/>
          </a:prstGeom>
          <a:noFill/>
          <a:ln/>
        </p:spPr>
        <p:txBody>
          <a:bodyPr wrap="square" lIns="0" tIns="0" rIns="0" bIns="0" rtlCol="0" anchor="t"/>
          <a:lstStyle/>
          <a:p>
            <a:pPr marL="0" indent="0" algn="l">
              <a:buNone/>
            </a:pPr>
            <a:r>
              <a:rPr lang="en-US" sz="3600" kern="0" spc="-7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Digital Defense</a:t>
            </a:r>
            <a:endParaRPr lang="en-US" sz="3600" dirty="0"/>
          </a:p>
        </p:txBody>
      </p:sp>
      <p:sp>
        <p:nvSpPr>
          <p:cNvPr id="9" name="Text 2"/>
          <p:cNvSpPr/>
          <p:nvPr/>
        </p:nvSpPr>
        <p:spPr>
          <a:xfrm>
            <a:off x="5749585" y="6870700"/>
            <a:ext cx="12900579" cy="630767"/>
          </a:xfrm>
          <a:prstGeom prst="rect">
            <a:avLst/>
          </a:prstGeom>
          <a:noFill/>
          <a:ln/>
        </p:spPr>
        <p:txBody>
          <a:bodyPr wrap="square" lIns="0" tIns="0" rIns="0" bIns="0" rtlCol="0" anchor="t"/>
          <a:lstStyle/>
          <a:p>
            <a:pPr marL="0" indent="0" algn="ctr">
              <a:buNone/>
            </a:pPr>
            <a:r>
              <a:rPr lang="en-US" sz="3200" kern="0" spc="-64" dirty="0">
                <a:solidFill>
                  <a:srgbClr val="E9E9E9">
                    <a:alpha val="100000"/>
                  </a:srgbClr>
                </a:solidFill>
                <a:latin typeface="Inter Regular" pitchFamily="34" charset="0"/>
                <a:ea typeface="Inter Regular" pitchFamily="34" charset="-122"/>
                <a:cs typeface="Inter Regular" pitchFamily="34" charset="-120"/>
              </a:rPr>
              <a:t>A professional and engaging cover slide introducing the presentation.</a:t>
            </a:r>
            <a:endParaRPr lang="en-US" sz="3200" dirty="0"/>
          </a:p>
        </p:txBody>
      </p:sp>
      <p:sp>
        <p:nvSpPr>
          <p:cNvPr id="10" name="Text 3"/>
          <p:cNvSpPr/>
          <p:nvPr/>
        </p:nvSpPr>
        <p:spPr>
          <a:xfrm>
            <a:off x="1524191" y="11861800"/>
            <a:ext cx="228628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By Oliver Dann</a:t>
            </a:r>
            <a:endParaRPr lang="en-US" sz="2400" dirty="0"/>
          </a:p>
        </p:txBody>
      </p:sp>
      <p:sp>
        <p:nvSpPr>
          <p:cNvPr id="11" name="Text 4"/>
          <p:cNvSpPr/>
          <p:nvPr/>
        </p:nvSpPr>
        <p:spPr>
          <a:xfrm>
            <a:off x="20991490" y="1524000"/>
            <a:ext cx="1913706" cy="389467"/>
          </a:xfrm>
          <a:prstGeom prst="rect">
            <a:avLst/>
          </a:prstGeom>
          <a:noFill/>
          <a:ln/>
        </p:spPr>
        <p:txBody>
          <a:bodyPr wrap="square" lIns="0" tIns="0" rIns="0" bIns="0" rtlCol="0" anchor="t"/>
          <a:lstStyle/>
          <a:p>
            <a:pPr marL="0" indent="0" algn="ctr">
              <a:buNone/>
            </a:pPr>
            <a:r>
              <a:rPr lang="en-US" sz="2000" kern="0" spc="-40" dirty="0">
                <a:solidFill>
                  <a:srgbClr val="E9E9E9">
                    <a:alpha val="100000"/>
                  </a:srgbClr>
                </a:solidFill>
                <a:latin typeface="Inter Regular" pitchFamily="34" charset="0"/>
                <a:ea typeface="Inter Regular" pitchFamily="34" charset="-122"/>
                <a:cs typeface="Inter Regular" pitchFamily="34" charset="-120"/>
              </a:rPr>
              <a:t>Pitchdeck 2025</a:t>
            </a:r>
            <a:endParaRPr lang="en-US" sz="2000" dirty="0"/>
          </a:p>
        </p:txBody>
      </p:sp>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24203" y="1549443"/>
            <a:ext cx="304007" cy="453789"/>
          </a:xfrm>
          <a:prstGeom prst="rect">
            <a:avLst/>
          </a:prstGeom>
        </p:spPr>
      </p:pic>
      <p:pic>
        <p:nvPicPr>
          <p:cNvPr id="13"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32036" y="1749084"/>
            <a:ext cx="485129" cy="295613"/>
          </a:xfrm>
          <a:prstGeom prst="rect">
            <a:avLst/>
          </a:prstGeom>
        </p:spPr>
      </p:pic>
      <p:pic>
        <p:nvPicPr>
          <p:cNvPr id="14"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21170" y="1549307"/>
            <a:ext cx="410947" cy="397663"/>
          </a:xfrm>
          <a:prstGeom prst="rect">
            <a:avLst/>
          </a:prstGeom>
        </p:spPr>
      </p:pic>
      <p:sp>
        <p:nvSpPr>
          <p:cNvPr id="15" name="Text 5"/>
          <p:cNvSpPr/>
          <p:nvPr/>
        </p:nvSpPr>
        <p:spPr>
          <a:xfrm>
            <a:off x="2142334" y="1524000"/>
            <a:ext cx="1469150" cy="681567"/>
          </a:xfrm>
          <a:prstGeom prst="rect">
            <a:avLst/>
          </a:prstGeom>
          <a:noFill/>
          <a:ln/>
        </p:spPr>
        <p:txBody>
          <a:bodyPr wrap="square" lIns="0" tIns="0" rIns="0" bIns="0" rtlCol="0" anchor="t"/>
          <a:lstStyle/>
          <a:p>
            <a:pPr marL="0" indent="0" algn="ctr">
              <a:buNone/>
            </a:pPr>
            <a:r>
              <a:rPr lang="en-US" sz="3200" kern="0" spc="-64" dirty="0">
                <a:solidFill>
                  <a:srgbClr val="E9E9E9">
                    <a:alpha val="100000"/>
                  </a:srgbClr>
                </a:solidFill>
                <a:latin typeface="Satoshi Black" pitchFamily="34" charset="0"/>
                <a:ea typeface="Satoshi Black" pitchFamily="34" charset="-122"/>
                <a:cs typeface="Satoshi Black" pitchFamily="34" charset="-120"/>
              </a:rPr>
              <a:t>CorteZ</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1001C"/>
        </a:solidFill>
        <a:effectLst/>
      </p:bgPr>
    </p:bg>
    <p:spTree>
      <p:nvGrpSpPr>
        <p:cNvPr id="1" name=""/>
        <p:cNvGrpSpPr/>
        <p:nvPr/>
      </p:nvGrpSpPr>
      <p:grpSpPr>
        <a:xfrm>
          <a:off x="0" y="0"/>
          <a:ext cx="0" cy="0"/>
          <a:chOff x="0" y="0"/>
          <a:chExt cx="0" cy="0"/>
        </a:xfrm>
      </p:grpSpPr>
      <p:sp>
        <p:nvSpPr>
          <p:cNvPr id="3" name="Text 0"/>
          <p:cNvSpPr/>
          <p:nvPr/>
        </p:nvSpPr>
        <p:spPr>
          <a:xfrm>
            <a:off x="1524191" y="1524000"/>
            <a:ext cx="3183865"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Industry-Specific Cybersecurity Challenges</a:t>
            </a:r>
            <a:endParaRPr lang="en-US" sz="2000" dirty="0"/>
          </a:p>
        </p:txBody>
      </p:sp>
      <p:sp>
        <p:nvSpPr>
          <p:cNvPr id="4"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5" name="Text 2"/>
          <p:cNvSpPr/>
          <p:nvPr/>
        </p:nvSpPr>
        <p:spPr>
          <a:xfrm>
            <a:off x="1524191" y="3149600"/>
            <a:ext cx="9657440" cy="18965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Tailoring Security to Industry Specific Threats.</a:t>
            </a:r>
            <a:endParaRPr lang="en-US" sz="6400" dirty="0"/>
          </a:p>
        </p:txBody>
      </p:sp>
      <p:sp>
        <p:nvSpPr>
          <p:cNvPr id="6" name="Text 3"/>
          <p:cNvSpPr/>
          <p:nvPr/>
        </p:nvSpPr>
        <p:spPr>
          <a:xfrm>
            <a:off x="1524191" y="5626100"/>
            <a:ext cx="8738692"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Each industry faces distinct cyber risks.</a:t>
            </a:r>
            <a:endParaRPr lang="en-US" sz="2400" dirty="0"/>
          </a:p>
        </p:txBody>
      </p:sp>
      <p:sp>
        <p:nvSpPr>
          <p:cNvPr id="7" name="Text 4"/>
          <p:cNvSpPr/>
          <p:nvPr/>
        </p:nvSpPr>
        <p:spPr>
          <a:xfrm>
            <a:off x="11736267" y="3149600"/>
            <a:ext cx="187136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7E7CFF">
                    <a:alpha val="80000"/>
                  </a:srgbClr>
                </a:solidFill>
                <a:latin typeface="Red Hat Display Variable Bold" pitchFamily="34" charset="0"/>
                <a:ea typeface="Red Hat Display Variable Bold" pitchFamily="34" charset="-122"/>
                <a:cs typeface="Red Hat Display Variable Bold" pitchFamily="34" charset="-120"/>
              </a:rPr>
              <a:t>24%</a:t>
            </a:r>
            <a:endParaRPr lang="en-US" sz="6400" dirty="0"/>
          </a:p>
        </p:txBody>
      </p:sp>
      <p:sp>
        <p:nvSpPr>
          <p:cNvPr id="8" name="Text 5"/>
          <p:cNvSpPr/>
          <p:nvPr/>
        </p:nvSpPr>
        <p:spPr>
          <a:xfrm>
            <a:off x="11736267" y="4013200"/>
            <a:ext cx="170201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Finance</a:t>
            </a:r>
            <a:endParaRPr lang="en-US" sz="2400" dirty="0"/>
          </a:p>
        </p:txBody>
      </p:sp>
      <p:sp>
        <p:nvSpPr>
          <p:cNvPr id="9" name="Text 6"/>
          <p:cNvSpPr/>
          <p:nvPr/>
        </p:nvSpPr>
        <p:spPr>
          <a:xfrm>
            <a:off x="11736267" y="4978400"/>
            <a:ext cx="1795158"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A0A7FF">
                    <a:alpha val="80000"/>
                  </a:srgbClr>
                </a:solidFill>
                <a:latin typeface="Red Hat Display Variable Bold" pitchFamily="34" charset="0"/>
                <a:ea typeface="Red Hat Display Variable Bold" pitchFamily="34" charset="-122"/>
                <a:cs typeface="Red Hat Display Variable Bold" pitchFamily="34" charset="-120"/>
              </a:rPr>
              <a:t>21%</a:t>
            </a:r>
            <a:endParaRPr lang="en-US" sz="6400" dirty="0"/>
          </a:p>
        </p:txBody>
      </p:sp>
      <p:sp>
        <p:nvSpPr>
          <p:cNvPr id="10" name="Text 7"/>
          <p:cNvSpPr/>
          <p:nvPr/>
        </p:nvSpPr>
        <p:spPr>
          <a:xfrm>
            <a:off x="11736267" y="5842000"/>
            <a:ext cx="162580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Healthcare</a:t>
            </a:r>
            <a:endParaRPr lang="en-US" sz="2400" dirty="0"/>
          </a:p>
        </p:txBody>
      </p:sp>
      <p:sp>
        <p:nvSpPr>
          <p:cNvPr id="11" name="Text 8"/>
          <p:cNvSpPr/>
          <p:nvPr/>
        </p:nvSpPr>
        <p:spPr>
          <a:xfrm>
            <a:off x="11736267" y="6807200"/>
            <a:ext cx="1985682"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C4CAFF">
                    <a:alpha val="80000"/>
                  </a:srgbClr>
                </a:solidFill>
                <a:latin typeface="Red Hat Display Variable Bold" pitchFamily="34" charset="0"/>
                <a:ea typeface="Red Hat Display Variable Bold" pitchFamily="34" charset="-122"/>
                <a:cs typeface="Red Hat Display Variable Bold" pitchFamily="34" charset="-120"/>
              </a:rPr>
              <a:t>19%</a:t>
            </a:r>
            <a:endParaRPr lang="en-US" sz="6400" dirty="0"/>
          </a:p>
        </p:txBody>
      </p:sp>
      <p:sp>
        <p:nvSpPr>
          <p:cNvPr id="12" name="Text 9"/>
          <p:cNvSpPr/>
          <p:nvPr/>
        </p:nvSpPr>
        <p:spPr>
          <a:xfrm>
            <a:off x="11736267" y="7670800"/>
            <a:ext cx="181632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Government</a:t>
            </a:r>
            <a:endParaRPr lang="en-US" sz="2400" dirty="0"/>
          </a:p>
        </p:txBody>
      </p:sp>
      <p:sp>
        <p:nvSpPr>
          <p:cNvPr id="13" name="Text 10"/>
          <p:cNvSpPr/>
          <p:nvPr/>
        </p:nvSpPr>
        <p:spPr>
          <a:xfrm>
            <a:off x="11736267" y="8636000"/>
            <a:ext cx="1668142"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C4CAFF">
                    <a:alpha val="80000"/>
                  </a:srgbClr>
                </a:solidFill>
                <a:latin typeface="Red Hat Display Variable Bold" pitchFamily="34" charset="0"/>
                <a:ea typeface="Red Hat Display Variable Bold" pitchFamily="34" charset="-122"/>
                <a:cs typeface="Red Hat Display Variable Bold" pitchFamily="34" charset="-120"/>
              </a:rPr>
              <a:t>19%</a:t>
            </a:r>
            <a:endParaRPr lang="en-US" sz="6400" dirty="0"/>
          </a:p>
        </p:txBody>
      </p:sp>
      <p:sp>
        <p:nvSpPr>
          <p:cNvPr id="14" name="Text 11"/>
          <p:cNvSpPr/>
          <p:nvPr/>
        </p:nvSpPr>
        <p:spPr>
          <a:xfrm>
            <a:off x="11736267" y="9499600"/>
            <a:ext cx="149878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Other</a:t>
            </a:r>
            <a:endParaRPr lang="en-US" sz="2400" dirty="0"/>
          </a:p>
        </p:txBody>
      </p:sp>
      <p:sp>
        <p:nvSpPr>
          <p:cNvPr id="15" name="Text 12"/>
          <p:cNvSpPr/>
          <p:nvPr/>
        </p:nvSpPr>
        <p:spPr>
          <a:xfrm>
            <a:off x="11736267" y="10464800"/>
            <a:ext cx="1642739"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EDEFFF">
                    <a:alpha val="80000"/>
                  </a:srgbClr>
                </a:solidFill>
                <a:latin typeface="Red Hat Display Variable Bold" pitchFamily="34" charset="0"/>
                <a:ea typeface="Red Hat Display Variable Bold" pitchFamily="34" charset="-122"/>
                <a:cs typeface="Red Hat Display Variable Bold" pitchFamily="34" charset="-120"/>
              </a:rPr>
              <a:t>17%</a:t>
            </a:r>
            <a:endParaRPr lang="en-US" sz="6400" dirty="0"/>
          </a:p>
        </p:txBody>
      </p:sp>
      <p:sp>
        <p:nvSpPr>
          <p:cNvPr id="16" name="Text 13"/>
          <p:cNvSpPr/>
          <p:nvPr/>
        </p:nvSpPr>
        <p:spPr>
          <a:xfrm>
            <a:off x="11736267" y="11328400"/>
            <a:ext cx="1473384"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Retail</a:t>
            </a:r>
            <a:endParaRPr lang="en-US" sz="2400" dirty="0"/>
          </a:p>
        </p:txBody>
      </p:sp>
      <p:pic>
        <p:nvPicPr>
          <p:cNvPr id="17"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49392" y="5596933"/>
            <a:ext cx="3005975" cy="3030134"/>
          </a:xfrm>
          <a:prstGeom prst="rect">
            <a:avLst/>
          </a:prstGeom>
        </p:spPr>
      </p:pic>
      <p:pic>
        <p:nvPicPr>
          <p:cNvPr id="18"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81862" y="5610899"/>
            <a:ext cx="1473502" cy="2409291"/>
          </a:xfrm>
          <a:prstGeom prst="rect">
            <a:avLst/>
          </a:prstGeom>
        </p:spPr>
      </p:pic>
      <p:pic>
        <p:nvPicPr>
          <p:cNvPr id="19"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48197" y="4995813"/>
            <a:ext cx="4220633" cy="4220105"/>
          </a:xfrm>
          <a:prstGeom prst="rect">
            <a:avLst/>
          </a:prstGeom>
        </p:spPr>
      </p:pic>
      <p:pic>
        <p:nvPicPr>
          <p:cNvPr id="20" name="Image 4"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02972" y="5005608"/>
            <a:ext cx="2765861" cy="4210310"/>
          </a:xfrm>
          <a:prstGeom prst="rect">
            <a:avLst/>
          </a:prstGeom>
        </p:spPr>
      </p:pic>
      <p:pic>
        <p:nvPicPr>
          <p:cNvPr id="21"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08352" y="4456033"/>
            <a:ext cx="5300330" cy="5299667"/>
          </a:xfrm>
          <a:prstGeom prst="rect">
            <a:avLst/>
          </a:prstGeom>
        </p:spPr>
      </p:pic>
      <p:pic>
        <p:nvPicPr>
          <p:cNvPr id="22" name="Image 6"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831695" y="3879449"/>
            <a:ext cx="6453641" cy="6452835"/>
          </a:xfrm>
          <a:prstGeom prst="rect">
            <a:avLst/>
          </a:prstGeom>
        </p:spPr>
      </p:pic>
      <p:pic>
        <p:nvPicPr>
          <p:cNvPr id="23" name="Image 7"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267308" y="3327400"/>
            <a:ext cx="7570146" cy="7569200"/>
          </a:xfrm>
          <a:prstGeom prst="rect">
            <a:avLst/>
          </a:prstGeom>
        </p:spPr>
      </p:pic>
      <p:pic>
        <p:nvPicPr>
          <p:cNvPr id="24" name="Image 8"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486654" y="4466170"/>
            <a:ext cx="5222030" cy="5289529"/>
          </a:xfrm>
          <a:prstGeom prst="rect">
            <a:avLst/>
          </a:prstGeom>
        </p:spPr>
      </p:pic>
      <p:pic>
        <p:nvPicPr>
          <p:cNvPr id="25" name="Image 9"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831695" y="3892858"/>
            <a:ext cx="6453641" cy="6439426"/>
          </a:xfrm>
          <a:prstGeom prst="rect">
            <a:avLst/>
          </a:prstGeom>
        </p:spPr>
      </p:pic>
      <p:sp>
        <p:nvSpPr>
          <p:cNvPr id="26" name="Text 14"/>
          <p:cNvSpPr/>
          <p:nvPr/>
        </p:nvSpPr>
        <p:spPr>
          <a:xfrm>
            <a:off x="1524191" y="6248400"/>
            <a:ext cx="8738692"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Finance</a:t>
            </a:r>
            <a:endParaRPr lang="en-US" sz="2400" dirty="0"/>
          </a:p>
        </p:txBody>
      </p:sp>
      <p:sp>
        <p:nvSpPr>
          <p:cNvPr id="27" name="Text 15"/>
          <p:cNvSpPr/>
          <p:nvPr/>
        </p:nvSpPr>
        <p:spPr>
          <a:xfrm>
            <a:off x="1524191" y="6705600"/>
            <a:ext cx="7925791"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Targeted for transactions, APIs, and credentials—often via phishing and DDoS.</a:t>
            </a:r>
            <a:endParaRPr lang="en-US" sz="2400" dirty="0"/>
          </a:p>
        </p:txBody>
      </p:sp>
      <p:pic>
        <p:nvPicPr>
          <p:cNvPr id="28"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24191" y="7702550"/>
            <a:ext cx="8484660" cy="12700"/>
          </a:xfrm>
          <a:prstGeom prst="rect">
            <a:avLst/>
          </a:prstGeom>
        </p:spPr>
      </p:pic>
      <p:sp>
        <p:nvSpPr>
          <p:cNvPr id="29" name="Text 16"/>
          <p:cNvSpPr/>
          <p:nvPr/>
        </p:nvSpPr>
        <p:spPr>
          <a:xfrm>
            <a:off x="1524191" y="8013700"/>
            <a:ext cx="8738692"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Healthcare</a:t>
            </a:r>
            <a:endParaRPr lang="en-US" sz="2400" dirty="0"/>
          </a:p>
        </p:txBody>
      </p:sp>
      <p:sp>
        <p:nvSpPr>
          <p:cNvPr id="30" name="Text 17"/>
          <p:cNvSpPr/>
          <p:nvPr/>
        </p:nvSpPr>
        <p:spPr>
          <a:xfrm>
            <a:off x="1524191" y="8470900"/>
            <a:ext cx="873869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Suffers ransomware and data theft due to outdated systems.</a:t>
            </a:r>
            <a:endParaRPr lang="en-US" sz="2400" dirty="0"/>
          </a:p>
        </p:txBody>
      </p:sp>
      <p:pic>
        <p:nvPicPr>
          <p:cNvPr id="31" name="Image 11"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24191" y="9010650"/>
            <a:ext cx="8484660" cy="12700"/>
          </a:xfrm>
          <a:prstGeom prst="rect">
            <a:avLst/>
          </a:prstGeom>
        </p:spPr>
      </p:pic>
      <p:sp>
        <p:nvSpPr>
          <p:cNvPr id="32" name="Text 18"/>
          <p:cNvSpPr/>
          <p:nvPr/>
        </p:nvSpPr>
        <p:spPr>
          <a:xfrm>
            <a:off x="1524191" y="9321800"/>
            <a:ext cx="8738692"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Governments</a:t>
            </a:r>
            <a:endParaRPr lang="en-US" sz="2400" dirty="0"/>
          </a:p>
        </p:txBody>
      </p:sp>
      <p:sp>
        <p:nvSpPr>
          <p:cNvPr id="33" name="Text 19"/>
          <p:cNvSpPr/>
          <p:nvPr/>
        </p:nvSpPr>
        <p:spPr>
          <a:xfrm>
            <a:off x="1524191" y="9779000"/>
            <a:ext cx="873869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face nation-state attacks and infrastructure threats.</a:t>
            </a:r>
            <a:endParaRPr lang="en-US" sz="2400" dirty="0"/>
          </a:p>
        </p:txBody>
      </p:sp>
      <p:pic>
        <p:nvPicPr>
          <p:cNvPr id="34" name="Image 12"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24191" y="10318750"/>
            <a:ext cx="8484660" cy="12700"/>
          </a:xfrm>
          <a:prstGeom prst="rect">
            <a:avLst/>
          </a:prstGeom>
        </p:spPr>
      </p:pic>
      <p:sp>
        <p:nvSpPr>
          <p:cNvPr id="35" name="Text 20"/>
          <p:cNvSpPr/>
          <p:nvPr/>
        </p:nvSpPr>
        <p:spPr>
          <a:xfrm>
            <a:off x="1524191" y="10629900"/>
            <a:ext cx="8738692"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Retail and eCommerce</a:t>
            </a:r>
            <a:endParaRPr lang="en-US" sz="2400" dirty="0"/>
          </a:p>
        </p:txBody>
      </p:sp>
      <p:sp>
        <p:nvSpPr>
          <p:cNvPr id="36" name="Text 21"/>
          <p:cNvSpPr/>
          <p:nvPr/>
        </p:nvSpPr>
        <p:spPr>
          <a:xfrm>
            <a:off x="1524191" y="11099800"/>
            <a:ext cx="873869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deal with credential stuffing and payment breaches.</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2764712"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Ransomware &amp; Financial Losses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657600"/>
            <a:ext cx="10948768" cy="2844800"/>
          </a:xfrm>
          <a:prstGeom prst="rect">
            <a:avLst/>
          </a:prstGeom>
          <a:noFill/>
          <a:ln/>
        </p:spPr>
        <p:txBody>
          <a:bodyPr wrap="square" lIns="0" tIns="0" rIns="0" bIns="0" rtlCol="0" anchor="t"/>
          <a:lstStyle/>
          <a:p>
            <a:pPr marL="0" indent="0" algn="l">
              <a:lnSpc>
                <a:spcPts val="9600"/>
              </a:lnSpc>
              <a:buNone/>
            </a:pPr>
            <a:r>
              <a:rPr lang="en-US" sz="9600" kern="0" spc="-192"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The Rising Cost of Digital Extortion</a:t>
            </a:r>
            <a:endParaRPr lang="en-US" sz="9600" dirty="0"/>
          </a:p>
        </p:txBody>
      </p:sp>
      <p:sp>
        <p:nvSpPr>
          <p:cNvPr id="5" name="Text 3"/>
          <p:cNvSpPr/>
          <p:nvPr/>
        </p:nvSpPr>
        <p:spPr>
          <a:xfrm>
            <a:off x="1524191" y="6604000"/>
            <a:ext cx="8205226" cy="2844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In 2021, the Colonial Pipeline ransomware attack led to widespread fuel shortages across the U.S. East Coast. The company paid a $4.4 million ransom in Bitcoin to the attackers. Despite paying quickly, operations were shut down for days, leading to massive economic disruption and reputational damage.</a:t>
            </a:r>
            <a:endParaRPr lang="en-US" sz="2400" dirty="0"/>
          </a:p>
        </p:txBody>
      </p:sp>
      <p:sp>
        <p:nvSpPr>
          <p:cNvPr id="7" name="Text 4"/>
          <p:cNvSpPr/>
          <p:nvPr/>
        </p:nvSpPr>
        <p:spPr>
          <a:xfrm>
            <a:off x="13463683" y="4457700"/>
            <a:ext cx="68165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2018</a:t>
            </a:r>
            <a:endParaRPr lang="en-US" sz="2000" dirty="0"/>
          </a:p>
        </p:txBody>
      </p:sp>
      <p:sp>
        <p:nvSpPr>
          <p:cNvPr id="8" name="Text 5"/>
          <p:cNvSpPr/>
          <p:nvPr/>
        </p:nvSpPr>
        <p:spPr>
          <a:xfrm>
            <a:off x="14835454" y="4457700"/>
            <a:ext cx="68165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2019</a:t>
            </a:r>
            <a:endParaRPr lang="en-US" sz="2000" dirty="0"/>
          </a:p>
        </p:txBody>
      </p:sp>
      <p:sp>
        <p:nvSpPr>
          <p:cNvPr id="9" name="Text 6"/>
          <p:cNvSpPr/>
          <p:nvPr/>
        </p:nvSpPr>
        <p:spPr>
          <a:xfrm>
            <a:off x="16194524" y="4457700"/>
            <a:ext cx="71975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2020</a:t>
            </a:r>
            <a:endParaRPr lang="en-US" sz="2000" dirty="0"/>
          </a:p>
        </p:txBody>
      </p:sp>
      <p:sp>
        <p:nvSpPr>
          <p:cNvPr id="10" name="Text 7"/>
          <p:cNvSpPr/>
          <p:nvPr/>
        </p:nvSpPr>
        <p:spPr>
          <a:xfrm>
            <a:off x="17591699" y="4457700"/>
            <a:ext cx="66895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2021</a:t>
            </a:r>
            <a:endParaRPr lang="en-US" sz="2000" dirty="0"/>
          </a:p>
        </p:txBody>
      </p:sp>
      <p:sp>
        <p:nvSpPr>
          <p:cNvPr id="11" name="Text 8"/>
          <p:cNvSpPr/>
          <p:nvPr/>
        </p:nvSpPr>
        <p:spPr>
          <a:xfrm>
            <a:off x="18938067" y="4457700"/>
            <a:ext cx="71975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2023</a:t>
            </a:r>
            <a:endParaRPr lang="en-US" sz="2000" dirty="0"/>
          </a:p>
        </p:txBody>
      </p:sp>
      <p:sp>
        <p:nvSpPr>
          <p:cNvPr id="12" name="Text 9"/>
          <p:cNvSpPr/>
          <p:nvPr/>
        </p:nvSpPr>
        <p:spPr>
          <a:xfrm>
            <a:off x="20309838" y="4457700"/>
            <a:ext cx="71975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2024</a:t>
            </a:r>
            <a:endParaRPr lang="en-US" sz="2000" dirty="0"/>
          </a:p>
        </p:txBody>
      </p:sp>
      <p:sp>
        <p:nvSpPr>
          <p:cNvPr id="13" name="Text 10"/>
          <p:cNvSpPr/>
          <p:nvPr/>
        </p:nvSpPr>
        <p:spPr>
          <a:xfrm>
            <a:off x="21681610" y="4457700"/>
            <a:ext cx="70705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2025</a:t>
            </a:r>
            <a:endParaRPr lang="en-US" sz="2000" dirty="0"/>
          </a:p>
        </p:txBody>
      </p:sp>
      <p:pic>
        <p:nvPicPr>
          <p:cNvPr id="23" name="Graphic 22">
            <a:extLst>
              <a:ext uri="{FF2B5EF4-FFF2-40B4-BE49-F238E27FC236}">
                <a16:creationId xmlns:a16="http://schemas.microsoft.com/office/drawing/2014/main" id="{01EC56EA-ADB4-4057-9FD6-DF323D5DDE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2170" y="4923367"/>
            <a:ext cx="8243330" cy="6244165"/>
          </a:xfrm>
          <a:prstGeom prst="rect">
            <a:avLst/>
          </a:prstGeom>
        </p:spPr>
      </p:pic>
      <p:pic>
        <p:nvPicPr>
          <p:cNvPr id="14"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883835" y="5105400"/>
            <a:ext cx="4979022" cy="1270000"/>
          </a:xfrm>
          <a:prstGeom prst="rect">
            <a:avLst/>
          </a:prstGeom>
        </p:spPr>
      </p:pic>
      <p:pic>
        <p:nvPicPr>
          <p:cNvPr id="15"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12064" y="6680200"/>
            <a:ext cx="4979022" cy="1282700"/>
          </a:xfrm>
          <a:prstGeom prst="rect">
            <a:avLst/>
          </a:prstGeom>
        </p:spPr>
      </p:pic>
      <p:pic>
        <p:nvPicPr>
          <p:cNvPr id="16"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40292" y="8267700"/>
            <a:ext cx="4979022" cy="1282700"/>
          </a:xfrm>
          <a:prstGeom prst="rect">
            <a:avLst/>
          </a:prstGeom>
        </p:spPr>
      </p:pic>
      <p:pic>
        <p:nvPicPr>
          <p:cNvPr id="17"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68521" y="9855200"/>
            <a:ext cx="4979022" cy="1282700"/>
          </a:xfrm>
          <a:prstGeom prst="rect">
            <a:avLst/>
          </a:prstGeom>
        </p:spPr>
      </p:pic>
      <p:sp>
        <p:nvSpPr>
          <p:cNvPr id="18" name="Text 11"/>
          <p:cNvSpPr/>
          <p:nvPr/>
        </p:nvSpPr>
        <p:spPr>
          <a:xfrm>
            <a:off x="14263883" y="10083800"/>
            <a:ext cx="1998383"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695BF9">
                    <a:alpha val="80000"/>
                  </a:srgbClr>
                </a:solidFill>
                <a:latin typeface="Red Hat Display Variable Bold" pitchFamily="34" charset="0"/>
                <a:ea typeface="Red Hat Display Variable Bold" pitchFamily="34" charset="-122"/>
                <a:cs typeface="Red Hat Display Variable Bold" pitchFamily="34" charset="-120"/>
              </a:rPr>
              <a:t>181M</a:t>
            </a:r>
            <a:endParaRPr lang="en-US" sz="6400" dirty="0"/>
          </a:p>
        </p:txBody>
      </p:sp>
      <p:sp>
        <p:nvSpPr>
          <p:cNvPr id="19" name="Text 12"/>
          <p:cNvSpPr/>
          <p:nvPr/>
        </p:nvSpPr>
        <p:spPr>
          <a:xfrm>
            <a:off x="15635654" y="8509000"/>
            <a:ext cx="2442939"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695BF9">
                    <a:alpha val="80000"/>
                  </a:srgbClr>
                </a:solidFill>
                <a:latin typeface="Red Hat Display Variable Bold" pitchFamily="34" charset="0"/>
                <a:ea typeface="Red Hat Display Variable Bold" pitchFamily="34" charset="-122"/>
                <a:cs typeface="Red Hat Display Variable Bold" pitchFamily="34" charset="-120"/>
              </a:rPr>
              <a:t>205M</a:t>
            </a:r>
            <a:endParaRPr lang="en-US" sz="6400" dirty="0"/>
          </a:p>
        </p:txBody>
      </p:sp>
      <p:sp>
        <p:nvSpPr>
          <p:cNvPr id="20" name="Text 13"/>
          <p:cNvSpPr/>
          <p:nvPr/>
        </p:nvSpPr>
        <p:spPr>
          <a:xfrm>
            <a:off x="17007426" y="6921500"/>
            <a:ext cx="2404834"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695BF9">
                    <a:alpha val="80000"/>
                  </a:srgbClr>
                </a:solidFill>
                <a:latin typeface="Red Hat Display Variable Bold" pitchFamily="34" charset="0"/>
                <a:ea typeface="Red Hat Display Variable Bold" pitchFamily="34" charset="-122"/>
                <a:cs typeface="Red Hat Display Variable Bold" pitchFamily="34" charset="-120"/>
              </a:rPr>
              <a:t>623M</a:t>
            </a:r>
            <a:endParaRPr lang="en-US" sz="6400" dirty="0"/>
          </a:p>
        </p:txBody>
      </p:sp>
      <p:sp>
        <p:nvSpPr>
          <p:cNvPr id="21" name="Text 14"/>
          <p:cNvSpPr/>
          <p:nvPr/>
        </p:nvSpPr>
        <p:spPr>
          <a:xfrm>
            <a:off x="18379197" y="5334000"/>
            <a:ext cx="2455640"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DEE2FF">
                    <a:alpha val="80000"/>
                  </a:srgbClr>
                </a:solidFill>
                <a:latin typeface="Red Hat Display Variable Bold" pitchFamily="34" charset="0"/>
                <a:ea typeface="Red Hat Display Variable Bold" pitchFamily="34" charset="-122"/>
                <a:cs typeface="Red Hat Display Variable Bold" pitchFamily="34" charset="-120"/>
              </a:rPr>
              <a:t>740M</a:t>
            </a:r>
            <a:endParaRPr lang="en-US" sz="6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8810" y="4800600"/>
            <a:ext cx="12345943" cy="6731000"/>
          </a:xfrm>
          <a:prstGeom prst="rect">
            <a:avLst/>
          </a:prstGeom>
        </p:spPr>
      </p:pic>
      <p:sp>
        <p:nvSpPr>
          <p:cNvPr id="3"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Insider Threats &amp; Social Engineering</a:t>
            </a:r>
            <a:endParaRPr lang="en-US" sz="2000" dirty="0"/>
          </a:p>
        </p:txBody>
      </p:sp>
      <p:sp>
        <p:nvSpPr>
          <p:cNvPr id="4"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5" name="Text 2"/>
          <p:cNvSpPr/>
          <p:nvPr/>
        </p:nvSpPr>
        <p:spPr>
          <a:xfrm>
            <a:off x="1524191" y="4216400"/>
            <a:ext cx="8285669" cy="1363133"/>
          </a:xfrm>
          <a:prstGeom prst="rect">
            <a:avLst/>
          </a:prstGeom>
          <a:noFill/>
          <a:ln/>
        </p:spPr>
        <p:txBody>
          <a:bodyPr wrap="square" lIns="0" tIns="0" rIns="0" bIns="0" rtlCol="0" anchor="t"/>
          <a:lstStyle/>
          <a:p>
            <a:pPr marL="0" indent="0" algn="l">
              <a:lnSpc>
                <a:spcPts val="4600"/>
              </a:lnSpc>
              <a:buNone/>
            </a:pPr>
            <a:r>
              <a:rPr lang="en-US" sz="4600" kern="0" spc="-92"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Human Behavior as the Silent Vulnerability</a:t>
            </a:r>
            <a:endParaRPr lang="en-US" sz="4600" dirty="0"/>
          </a:p>
        </p:txBody>
      </p:sp>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8810" y="4800600"/>
            <a:ext cx="12345943" cy="10033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1994" y="8578850"/>
            <a:ext cx="10999575" cy="12700"/>
          </a:xfrm>
          <a:prstGeom prst="rect">
            <a:avLst/>
          </a:prstGeom>
        </p:spPr>
      </p:pic>
      <p:pic>
        <p:nvPicPr>
          <p:cNvPr id="8" name="Image 3"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1151994" y="7308850"/>
            <a:ext cx="10999575" cy="12700"/>
          </a:xfrm>
          <a:prstGeom prst="rect">
            <a:avLst/>
          </a:prstGeom>
        </p:spPr>
      </p:pic>
      <p:pic>
        <p:nvPicPr>
          <p:cNvPr id="9" name="Image 4"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1151994" y="9848850"/>
            <a:ext cx="10999575" cy="12700"/>
          </a:xfrm>
          <a:prstGeom prst="rect">
            <a:avLst/>
          </a:prstGeom>
        </p:spPr>
      </p:pic>
      <p:pic>
        <p:nvPicPr>
          <p:cNvPr id="10"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45430" y="6045200"/>
            <a:ext cx="12702" cy="5232400"/>
          </a:xfrm>
          <a:prstGeom prst="rect">
            <a:avLst/>
          </a:prstGeom>
        </p:spPr>
      </p:pic>
      <p:sp>
        <p:nvSpPr>
          <p:cNvPr id="11" name="Text 3"/>
          <p:cNvSpPr/>
          <p:nvPr/>
        </p:nvSpPr>
        <p:spPr>
          <a:xfrm>
            <a:off x="11099736" y="5054600"/>
            <a:ext cx="3527231"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Category</a:t>
            </a:r>
            <a:endParaRPr lang="en-US" sz="2400" dirty="0"/>
          </a:p>
        </p:txBody>
      </p:sp>
      <p:sp>
        <p:nvSpPr>
          <p:cNvPr id="12" name="Text 4"/>
          <p:cNvSpPr/>
          <p:nvPr/>
        </p:nvSpPr>
        <p:spPr>
          <a:xfrm>
            <a:off x="11106323" y="6273800"/>
            <a:ext cx="451928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Employee Training</a:t>
            </a:r>
            <a:endParaRPr lang="en-US" sz="2400" dirty="0"/>
          </a:p>
        </p:txBody>
      </p:sp>
      <p:sp>
        <p:nvSpPr>
          <p:cNvPr id="13" name="Text 5"/>
          <p:cNvSpPr/>
          <p:nvPr/>
        </p:nvSpPr>
        <p:spPr>
          <a:xfrm>
            <a:off x="11106323" y="7543800"/>
            <a:ext cx="4697640"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Access Management</a:t>
            </a:r>
            <a:endParaRPr lang="en-US" sz="2400" dirty="0"/>
          </a:p>
        </p:txBody>
      </p:sp>
      <p:sp>
        <p:nvSpPr>
          <p:cNvPr id="14" name="Text 6"/>
          <p:cNvSpPr/>
          <p:nvPr/>
        </p:nvSpPr>
        <p:spPr>
          <a:xfrm>
            <a:off x="11099736" y="8813800"/>
            <a:ext cx="37803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Monitoring &amp; Auditing</a:t>
            </a:r>
            <a:endParaRPr lang="en-US" sz="2400" dirty="0"/>
          </a:p>
        </p:txBody>
      </p:sp>
      <p:sp>
        <p:nvSpPr>
          <p:cNvPr id="15" name="Text 7"/>
          <p:cNvSpPr/>
          <p:nvPr/>
        </p:nvSpPr>
        <p:spPr>
          <a:xfrm>
            <a:off x="11099736" y="10083800"/>
            <a:ext cx="4269729"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Culture &amp; Reporting</a:t>
            </a:r>
            <a:endParaRPr lang="en-US" sz="2400" dirty="0"/>
          </a:p>
        </p:txBody>
      </p:sp>
      <p:sp>
        <p:nvSpPr>
          <p:cNvPr id="16" name="Text 8"/>
          <p:cNvSpPr/>
          <p:nvPr/>
        </p:nvSpPr>
        <p:spPr>
          <a:xfrm>
            <a:off x="17261457" y="6273800"/>
            <a:ext cx="5194949"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Conduct regular phishing simulations and awareness sessions</a:t>
            </a:r>
            <a:endParaRPr lang="en-US" sz="2400" dirty="0"/>
          </a:p>
        </p:txBody>
      </p:sp>
      <p:sp>
        <p:nvSpPr>
          <p:cNvPr id="17" name="Text 9"/>
          <p:cNvSpPr/>
          <p:nvPr/>
        </p:nvSpPr>
        <p:spPr>
          <a:xfrm>
            <a:off x="17261457" y="7543800"/>
            <a:ext cx="5194949"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Apply least privilege and role-based access controls</a:t>
            </a:r>
            <a:endParaRPr lang="en-US" sz="2400" dirty="0"/>
          </a:p>
        </p:txBody>
      </p:sp>
      <p:sp>
        <p:nvSpPr>
          <p:cNvPr id="18" name="Text 10"/>
          <p:cNvSpPr/>
          <p:nvPr/>
        </p:nvSpPr>
        <p:spPr>
          <a:xfrm>
            <a:off x="17261457" y="8813800"/>
            <a:ext cx="5194949"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Implement user activity logs and anomaly detection</a:t>
            </a:r>
            <a:endParaRPr lang="en-US" sz="2400" dirty="0"/>
          </a:p>
        </p:txBody>
      </p:sp>
      <p:sp>
        <p:nvSpPr>
          <p:cNvPr id="19" name="Text 11"/>
          <p:cNvSpPr/>
          <p:nvPr/>
        </p:nvSpPr>
        <p:spPr>
          <a:xfrm>
            <a:off x="17261457" y="10083800"/>
            <a:ext cx="5194949"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Encourage whistleblowing and open incident reporting</a:t>
            </a:r>
            <a:endParaRPr lang="en-US" sz="2400" dirty="0"/>
          </a:p>
        </p:txBody>
      </p:sp>
      <p:sp>
        <p:nvSpPr>
          <p:cNvPr id="20" name="Text 12"/>
          <p:cNvSpPr/>
          <p:nvPr/>
        </p:nvSpPr>
        <p:spPr>
          <a:xfrm>
            <a:off x="17261457" y="5054600"/>
            <a:ext cx="241330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100000"/>
                  </a:srgbClr>
                </a:solidFill>
                <a:latin typeface="Inter Regular" pitchFamily="34" charset="0"/>
                <a:ea typeface="Inter Regular" pitchFamily="34" charset="-122"/>
                <a:cs typeface="Inter Regular" pitchFamily="34" charset="-120"/>
              </a:rPr>
              <a:t>Best Practice</a:t>
            </a:r>
            <a:endParaRPr lang="en-US" sz="2400" dirty="0"/>
          </a:p>
        </p:txBody>
      </p:sp>
      <p:pic>
        <p:nvPicPr>
          <p:cNvPr id="21"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45430" y="5048250"/>
            <a:ext cx="12702" cy="552450"/>
          </a:xfrm>
          <a:prstGeom prst="rect">
            <a:avLst/>
          </a:prstGeom>
        </p:spPr>
      </p:pic>
      <p:pic>
        <p:nvPicPr>
          <p:cNvPr id="22" name="Image 7"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191" y="6350000"/>
            <a:ext cx="8116314" cy="5054600"/>
          </a:xfrm>
          <a:prstGeom prst="rect">
            <a:avLst/>
          </a:prstGeom>
        </p:spPr>
      </p:pic>
      <p:sp>
        <p:nvSpPr>
          <p:cNvPr id="23" name="Text 13"/>
          <p:cNvSpPr/>
          <p:nvPr/>
        </p:nvSpPr>
        <p:spPr>
          <a:xfrm>
            <a:off x="1803625" y="6629400"/>
            <a:ext cx="2066125"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Bold" pitchFamily="34" charset="0"/>
                <a:ea typeface="Inter Bold" pitchFamily="34" charset="-122"/>
                <a:cs typeface="Inter Bold" pitchFamily="34" charset="-120"/>
              </a:rPr>
              <a:t>Reconnaissance</a:t>
            </a:r>
            <a:endParaRPr lang="en-US" sz="2000" dirty="0"/>
          </a:p>
        </p:txBody>
      </p:sp>
      <p:sp>
        <p:nvSpPr>
          <p:cNvPr id="24" name="Text 14"/>
          <p:cNvSpPr/>
          <p:nvPr/>
        </p:nvSpPr>
        <p:spPr>
          <a:xfrm>
            <a:off x="4915514" y="6629400"/>
            <a:ext cx="2002617"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Bold" pitchFamily="34" charset="0"/>
                <a:ea typeface="Inter Bold" pitchFamily="34" charset="-122"/>
                <a:cs typeface="Inter Bold" pitchFamily="34" charset="-120"/>
              </a:rPr>
              <a:t>Engagement</a:t>
            </a:r>
            <a:endParaRPr lang="en-US" sz="2000" dirty="0"/>
          </a:p>
        </p:txBody>
      </p:sp>
      <p:sp>
        <p:nvSpPr>
          <p:cNvPr id="25" name="Text 15"/>
          <p:cNvSpPr/>
          <p:nvPr/>
        </p:nvSpPr>
        <p:spPr>
          <a:xfrm>
            <a:off x="4915514" y="7061200"/>
            <a:ext cx="2002617" cy="1227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60000"/>
                  </a:srgbClr>
                </a:solidFill>
                <a:latin typeface="Inter Medium" pitchFamily="34" charset="0"/>
                <a:ea typeface="Inter Medium" pitchFamily="34" charset="-122"/>
                <a:cs typeface="Inter Medium" pitchFamily="34" charset="-120"/>
              </a:rPr>
              <a:t>Spear-phishing email or fake IT call</a:t>
            </a:r>
            <a:endParaRPr lang="en-US" sz="2000" dirty="0"/>
          </a:p>
        </p:txBody>
      </p:sp>
      <p:sp>
        <p:nvSpPr>
          <p:cNvPr id="26" name="Text 16"/>
          <p:cNvSpPr/>
          <p:nvPr/>
        </p:nvSpPr>
        <p:spPr>
          <a:xfrm>
            <a:off x="1816327" y="9220200"/>
            <a:ext cx="1621569"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Bold" pitchFamily="34" charset="0"/>
                <a:ea typeface="Inter Bold" pitchFamily="34" charset="-122"/>
                <a:cs typeface="Inter Bold" pitchFamily="34" charset="-120"/>
              </a:rPr>
              <a:t>Engagement</a:t>
            </a:r>
            <a:endParaRPr lang="en-US" sz="2000" dirty="0"/>
          </a:p>
        </p:txBody>
      </p:sp>
      <p:sp>
        <p:nvSpPr>
          <p:cNvPr id="27" name="Text 17"/>
          <p:cNvSpPr/>
          <p:nvPr/>
        </p:nvSpPr>
        <p:spPr>
          <a:xfrm>
            <a:off x="1816327" y="9652000"/>
            <a:ext cx="2485277" cy="1227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60000"/>
                  </a:srgbClr>
                </a:solidFill>
                <a:latin typeface="Inter Medium" pitchFamily="34" charset="0"/>
                <a:ea typeface="Inter Medium" pitchFamily="34" charset="-122"/>
                <a:cs typeface="Inter Medium" pitchFamily="34" charset="-120"/>
              </a:rPr>
              <a:t>Data exfiltration, system sabotage, or privilege escalation</a:t>
            </a:r>
            <a:endParaRPr lang="en-US" sz="2000" dirty="0"/>
          </a:p>
        </p:txBody>
      </p:sp>
      <p:sp>
        <p:nvSpPr>
          <p:cNvPr id="28" name="Text 18"/>
          <p:cNvSpPr/>
          <p:nvPr/>
        </p:nvSpPr>
        <p:spPr>
          <a:xfrm>
            <a:off x="4915514" y="9220200"/>
            <a:ext cx="1291328"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Bold" pitchFamily="34" charset="0"/>
                <a:ea typeface="Inter Bold" pitchFamily="34" charset="-122"/>
                <a:cs typeface="Inter Bold" pitchFamily="34" charset="-120"/>
              </a:rPr>
              <a:t>Execution</a:t>
            </a:r>
            <a:endParaRPr lang="en-US" sz="2000" dirty="0"/>
          </a:p>
        </p:txBody>
      </p:sp>
      <p:sp>
        <p:nvSpPr>
          <p:cNvPr id="29" name="Text 19"/>
          <p:cNvSpPr/>
          <p:nvPr/>
        </p:nvSpPr>
        <p:spPr>
          <a:xfrm>
            <a:off x="4915514" y="9652000"/>
            <a:ext cx="4581039"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60000"/>
                  </a:srgbClr>
                </a:solidFill>
                <a:latin typeface="Inter Medium" pitchFamily="34" charset="0"/>
                <a:ea typeface="Inter Medium" pitchFamily="34" charset="-122"/>
                <a:cs typeface="Inter Medium" pitchFamily="34" charset="-120"/>
              </a:rPr>
              <a:t>Exploit used to gain system access or move laterally in network</a:t>
            </a:r>
            <a:endParaRPr lang="en-US" sz="2000" dirty="0"/>
          </a:p>
        </p:txBody>
      </p:sp>
      <p:sp>
        <p:nvSpPr>
          <p:cNvPr id="30" name="Text 20"/>
          <p:cNvSpPr/>
          <p:nvPr/>
        </p:nvSpPr>
        <p:spPr>
          <a:xfrm>
            <a:off x="7506638" y="6629400"/>
            <a:ext cx="1659674"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Bold" pitchFamily="34" charset="0"/>
                <a:ea typeface="Inter Bold" pitchFamily="34" charset="-122"/>
                <a:cs typeface="Inter Bold" pitchFamily="34" charset="-120"/>
              </a:rPr>
              <a:t>Manipulation</a:t>
            </a:r>
            <a:endParaRPr lang="en-US" sz="2000" dirty="0"/>
          </a:p>
        </p:txBody>
      </p:sp>
      <p:sp>
        <p:nvSpPr>
          <p:cNvPr id="31" name="Text 21"/>
          <p:cNvSpPr/>
          <p:nvPr/>
        </p:nvSpPr>
        <p:spPr>
          <a:xfrm>
            <a:off x="7506638" y="7061200"/>
            <a:ext cx="1989915" cy="1227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60000"/>
                  </a:srgbClr>
                </a:solidFill>
                <a:latin typeface="Inter Medium" pitchFamily="34" charset="0"/>
                <a:ea typeface="Inter Medium" pitchFamily="34" charset="-122"/>
                <a:cs typeface="Inter Medium" pitchFamily="34" charset="-120"/>
              </a:rPr>
              <a:t>Gaining trust to extract credentials</a:t>
            </a:r>
            <a:endParaRPr lang="en-US" sz="2000" dirty="0"/>
          </a:p>
        </p:txBody>
      </p:sp>
      <p:sp>
        <p:nvSpPr>
          <p:cNvPr id="32" name="Text 22"/>
          <p:cNvSpPr/>
          <p:nvPr/>
        </p:nvSpPr>
        <p:spPr>
          <a:xfrm>
            <a:off x="1803625" y="7061200"/>
            <a:ext cx="251068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60000"/>
                  </a:srgbClr>
                </a:solidFill>
                <a:latin typeface="Inter Medium" pitchFamily="34" charset="0"/>
                <a:ea typeface="Inter Medium" pitchFamily="34" charset="-122"/>
                <a:cs typeface="Inter Medium" pitchFamily="34" charset="-120"/>
              </a:rPr>
              <a:t>Attacker researches employees online </a:t>
            </a:r>
            <a:endParaRPr lang="en-US" sz="2000" dirty="0"/>
          </a:p>
        </p:txBody>
      </p:sp>
      <p:sp>
        <p:nvSpPr>
          <p:cNvPr id="33" name="Text 23"/>
          <p:cNvSpPr/>
          <p:nvPr/>
        </p:nvSpPr>
        <p:spPr>
          <a:xfrm>
            <a:off x="1803625" y="8140700"/>
            <a:ext cx="347177" cy="677333"/>
          </a:xfrm>
          <a:prstGeom prst="rect">
            <a:avLst/>
          </a:prstGeom>
          <a:noFill/>
          <a:ln/>
        </p:spPr>
        <p:txBody>
          <a:bodyPr wrap="square" lIns="0" tIns="0" rIns="0" bIns="0" rtlCol="0" anchor="t"/>
          <a:lstStyle/>
          <a:p>
            <a:pPr marL="0" indent="0" algn="l">
              <a:lnSpc>
                <a:spcPts val="4000"/>
              </a:lnSpc>
              <a:buNone/>
            </a:pPr>
            <a:r>
              <a:rPr lang="en-US" sz="4000" kern="0" spc="-80" dirty="0">
                <a:solidFill>
                  <a:srgbClr val="E9E9E9">
                    <a:alpha val="50000"/>
                  </a:srgbClr>
                </a:solidFill>
                <a:latin typeface="Red Hat Display Variable Bold" pitchFamily="34" charset="0"/>
                <a:ea typeface="Red Hat Display Variable Bold" pitchFamily="34" charset="-122"/>
                <a:cs typeface="Red Hat Display Variable Bold" pitchFamily="34" charset="-120"/>
              </a:rPr>
              <a:t>1</a:t>
            </a:r>
            <a:endParaRPr lang="en-US" sz="4000" dirty="0"/>
          </a:p>
        </p:txBody>
      </p:sp>
      <p:sp>
        <p:nvSpPr>
          <p:cNvPr id="34" name="Text 24"/>
          <p:cNvSpPr/>
          <p:nvPr/>
        </p:nvSpPr>
        <p:spPr>
          <a:xfrm>
            <a:off x="1803625" y="10655300"/>
            <a:ext cx="474193" cy="677333"/>
          </a:xfrm>
          <a:prstGeom prst="rect">
            <a:avLst/>
          </a:prstGeom>
          <a:noFill/>
          <a:ln/>
        </p:spPr>
        <p:txBody>
          <a:bodyPr wrap="square" lIns="0" tIns="0" rIns="0" bIns="0" rtlCol="0" anchor="t"/>
          <a:lstStyle/>
          <a:p>
            <a:pPr marL="0" indent="0" algn="l">
              <a:lnSpc>
                <a:spcPts val="4000"/>
              </a:lnSpc>
              <a:buNone/>
            </a:pPr>
            <a:r>
              <a:rPr lang="en-US" sz="4000" kern="0" spc="-80" dirty="0">
                <a:solidFill>
                  <a:srgbClr val="E9E9E9">
                    <a:alpha val="50000"/>
                  </a:srgbClr>
                </a:solidFill>
                <a:latin typeface="Red Hat Display Variable Bold" pitchFamily="34" charset="0"/>
                <a:ea typeface="Red Hat Display Variable Bold" pitchFamily="34" charset="-122"/>
                <a:cs typeface="Red Hat Display Variable Bold" pitchFamily="34" charset="-120"/>
              </a:rPr>
              <a:t>5</a:t>
            </a:r>
            <a:endParaRPr lang="en-US" sz="4000" dirty="0"/>
          </a:p>
        </p:txBody>
      </p:sp>
      <p:sp>
        <p:nvSpPr>
          <p:cNvPr id="35" name="Text 25"/>
          <p:cNvSpPr/>
          <p:nvPr/>
        </p:nvSpPr>
        <p:spPr>
          <a:xfrm>
            <a:off x="4915514" y="8140700"/>
            <a:ext cx="461491" cy="677333"/>
          </a:xfrm>
          <a:prstGeom prst="rect">
            <a:avLst/>
          </a:prstGeom>
          <a:noFill/>
          <a:ln/>
        </p:spPr>
        <p:txBody>
          <a:bodyPr wrap="square" lIns="0" tIns="0" rIns="0" bIns="0" rtlCol="0" anchor="t"/>
          <a:lstStyle/>
          <a:p>
            <a:pPr marL="0" indent="0" algn="l">
              <a:lnSpc>
                <a:spcPts val="4000"/>
              </a:lnSpc>
              <a:buNone/>
            </a:pPr>
            <a:r>
              <a:rPr lang="en-US" sz="4000" kern="0" spc="-80" dirty="0">
                <a:solidFill>
                  <a:srgbClr val="E9E9E9">
                    <a:alpha val="50000"/>
                  </a:srgbClr>
                </a:solidFill>
                <a:latin typeface="Red Hat Display Variable Bold" pitchFamily="34" charset="0"/>
                <a:ea typeface="Red Hat Display Variable Bold" pitchFamily="34" charset="-122"/>
                <a:cs typeface="Red Hat Display Variable Bold" pitchFamily="34" charset="-120"/>
              </a:rPr>
              <a:t>2</a:t>
            </a:r>
            <a:endParaRPr lang="en-US" sz="4000" dirty="0"/>
          </a:p>
        </p:txBody>
      </p:sp>
      <p:sp>
        <p:nvSpPr>
          <p:cNvPr id="36" name="Text 26"/>
          <p:cNvSpPr/>
          <p:nvPr/>
        </p:nvSpPr>
        <p:spPr>
          <a:xfrm>
            <a:off x="4915514" y="10655300"/>
            <a:ext cx="512297" cy="677333"/>
          </a:xfrm>
          <a:prstGeom prst="rect">
            <a:avLst/>
          </a:prstGeom>
          <a:noFill/>
          <a:ln/>
        </p:spPr>
        <p:txBody>
          <a:bodyPr wrap="square" lIns="0" tIns="0" rIns="0" bIns="0" rtlCol="0" anchor="t"/>
          <a:lstStyle/>
          <a:p>
            <a:pPr marL="0" indent="0" algn="l">
              <a:lnSpc>
                <a:spcPts val="4000"/>
              </a:lnSpc>
              <a:buNone/>
            </a:pPr>
            <a:r>
              <a:rPr lang="en-US" sz="4000" kern="0" spc="-80" dirty="0">
                <a:solidFill>
                  <a:srgbClr val="E9E9E9">
                    <a:alpha val="50000"/>
                  </a:srgbClr>
                </a:solidFill>
                <a:latin typeface="Red Hat Display Variable Bold" pitchFamily="34" charset="0"/>
                <a:ea typeface="Red Hat Display Variable Bold" pitchFamily="34" charset="-122"/>
                <a:cs typeface="Red Hat Display Variable Bold" pitchFamily="34" charset="-120"/>
              </a:rPr>
              <a:t>4</a:t>
            </a:r>
            <a:endParaRPr lang="en-US" sz="4000" dirty="0"/>
          </a:p>
        </p:txBody>
      </p:sp>
      <p:sp>
        <p:nvSpPr>
          <p:cNvPr id="37" name="Text 27"/>
          <p:cNvSpPr/>
          <p:nvPr/>
        </p:nvSpPr>
        <p:spPr>
          <a:xfrm>
            <a:off x="7468533" y="8140700"/>
            <a:ext cx="486894" cy="677333"/>
          </a:xfrm>
          <a:prstGeom prst="rect">
            <a:avLst/>
          </a:prstGeom>
          <a:noFill/>
          <a:ln/>
        </p:spPr>
        <p:txBody>
          <a:bodyPr wrap="square" lIns="0" tIns="0" rIns="0" bIns="0" rtlCol="0" anchor="t"/>
          <a:lstStyle/>
          <a:p>
            <a:pPr marL="0" indent="0" algn="l">
              <a:lnSpc>
                <a:spcPts val="4000"/>
              </a:lnSpc>
              <a:buNone/>
            </a:pPr>
            <a:r>
              <a:rPr lang="en-US" sz="4000" kern="0" spc="-80" dirty="0">
                <a:solidFill>
                  <a:srgbClr val="E9E9E9">
                    <a:alpha val="50000"/>
                  </a:srgbClr>
                </a:solidFill>
                <a:latin typeface="Red Hat Display Variable Bold" pitchFamily="34" charset="0"/>
                <a:ea typeface="Red Hat Display Variable Bold" pitchFamily="34" charset="-122"/>
                <a:cs typeface="Red Hat Display Variable Bold" pitchFamily="34" charset="-120"/>
              </a:rPr>
              <a:t>3</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AI &amp; Cyber Threats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2895600"/>
            <a:ext cx="8044339" cy="35221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How Artificial Intelligence Fuels Both Defense and Offense</a:t>
            </a:r>
            <a:endParaRPr lang="en-US" sz="6400" dirty="0"/>
          </a:p>
        </p:txBody>
      </p:sp>
      <p:sp>
        <p:nvSpPr>
          <p:cNvPr id="5" name="Text 3"/>
          <p:cNvSpPr/>
          <p:nvPr/>
        </p:nvSpPr>
        <p:spPr>
          <a:xfrm>
            <a:off x="1524191" y="6654800"/>
            <a:ext cx="6820752" cy="23876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AI strengthens both cyber defense and offense—helping organizations detect threats faster, while also enabling attackers to automate and scale their attacks. It’s a race between smart protection and smarter threats.</a:t>
            </a:r>
            <a:endParaRPr lang="en-US" sz="24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9940" y="2895600"/>
            <a:ext cx="3175397" cy="965200"/>
          </a:xfrm>
          <a:prstGeom prst="rect">
            <a:avLst/>
          </a:prstGeom>
        </p:spPr>
      </p:pic>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00162" y="6896100"/>
            <a:ext cx="3175397" cy="965200"/>
          </a:xfrm>
          <a:prstGeom prst="rect">
            <a:avLst/>
          </a:prstGeom>
        </p:spPr>
      </p:pic>
      <p:pic>
        <p:nvPicPr>
          <p:cNvPr id="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24765" y="8166100"/>
            <a:ext cx="6350794" cy="4368800"/>
          </a:xfrm>
          <a:prstGeom prst="rect">
            <a:avLst/>
          </a:prstGeom>
        </p:spPr>
      </p:pic>
      <p:pic>
        <p:nvPicPr>
          <p:cNvPr id="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9940" y="4165600"/>
            <a:ext cx="6350794" cy="4368800"/>
          </a:xfrm>
          <a:prstGeom prst="rect">
            <a:avLst/>
          </a:prstGeom>
        </p:spPr>
      </p:pic>
      <p:sp>
        <p:nvSpPr>
          <p:cNvPr id="10" name="Text 4"/>
          <p:cNvSpPr/>
          <p:nvPr/>
        </p:nvSpPr>
        <p:spPr>
          <a:xfrm>
            <a:off x="10639696" y="3225800"/>
            <a:ext cx="1748585" cy="389467"/>
          </a:xfrm>
          <a:prstGeom prst="rect">
            <a:avLst/>
          </a:prstGeom>
          <a:noFill/>
          <a:ln/>
        </p:spPr>
        <p:txBody>
          <a:bodyPr wrap="square" lIns="0" tIns="0" rIns="0" bIns="0" rtlCol="0" anchor="t"/>
          <a:lstStyle/>
          <a:p>
            <a:pPr marL="0" indent="0" algn="ctr">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AI for Defense</a:t>
            </a:r>
            <a:endParaRPr lang="en-US" sz="2000" dirty="0"/>
          </a:p>
        </p:txBody>
      </p:sp>
      <p:sp>
        <p:nvSpPr>
          <p:cNvPr id="11" name="Text 5"/>
          <p:cNvSpPr/>
          <p:nvPr/>
        </p:nvSpPr>
        <p:spPr>
          <a:xfrm>
            <a:off x="20432620" y="7226300"/>
            <a:ext cx="1710480" cy="389467"/>
          </a:xfrm>
          <a:prstGeom prst="rect">
            <a:avLst/>
          </a:prstGeom>
          <a:noFill/>
          <a:ln/>
        </p:spPr>
        <p:txBody>
          <a:bodyPr wrap="square" lIns="0" tIns="0" rIns="0" bIns="0" rtlCol="0" anchor="t"/>
          <a:lstStyle/>
          <a:p>
            <a:pPr marL="0" indent="0" algn="ctr">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AI for Offense</a:t>
            </a:r>
            <a:endParaRPr lang="en-US" sz="2000" dirty="0"/>
          </a:p>
        </p:txBody>
      </p:sp>
      <p:sp>
        <p:nvSpPr>
          <p:cNvPr id="12" name="Text 6"/>
          <p:cNvSpPr/>
          <p:nvPr/>
        </p:nvSpPr>
        <p:spPr>
          <a:xfrm>
            <a:off x="18048956" y="86995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Auto-generated phishing</a:t>
            </a:r>
            <a:endParaRPr lang="en-US" sz="2400" dirty="0"/>
          </a:p>
        </p:txBody>
      </p:sp>
      <p:sp>
        <p:nvSpPr>
          <p:cNvPr id="13" name="Text 7"/>
          <p:cNvSpPr/>
          <p:nvPr/>
        </p:nvSpPr>
        <p:spPr>
          <a:xfrm>
            <a:off x="10682035" y="46990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Threat detection</a:t>
            </a:r>
            <a:endParaRPr lang="en-US" sz="2400" dirty="0"/>
          </a:p>
        </p:txBody>
      </p:sp>
      <p:sp>
        <p:nvSpPr>
          <p:cNvPr id="14" name="Text 8"/>
          <p:cNvSpPr/>
          <p:nvPr/>
        </p:nvSpPr>
        <p:spPr>
          <a:xfrm>
            <a:off x="18048956" y="94107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Evasion techniques</a:t>
            </a:r>
            <a:endParaRPr lang="en-US" sz="2400" dirty="0"/>
          </a:p>
        </p:txBody>
      </p:sp>
      <p:sp>
        <p:nvSpPr>
          <p:cNvPr id="15" name="Text 9"/>
          <p:cNvSpPr/>
          <p:nvPr/>
        </p:nvSpPr>
        <p:spPr>
          <a:xfrm>
            <a:off x="10682035" y="54102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Behavioral analytics</a:t>
            </a:r>
            <a:endParaRPr lang="en-US" sz="2400" dirty="0"/>
          </a:p>
        </p:txBody>
      </p:sp>
      <p:sp>
        <p:nvSpPr>
          <p:cNvPr id="16" name="Text 10"/>
          <p:cNvSpPr/>
          <p:nvPr/>
        </p:nvSpPr>
        <p:spPr>
          <a:xfrm>
            <a:off x="18048956" y="101219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AI-driven password cracking</a:t>
            </a:r>
            <a:endParaRPr lang="en-US" sz="2400" dirty="0"/>
          </a:p>
        </p:txBody>
      </p:sp>
      <p:sp>
        <p:nvSpPr>
          <p:cNvPr id="17" name="Text 11"/>
          <p:cNvSpPr/>
          <p:nvPr/>
        </p:nvSpPr>
        <p:spPr>
          <a:xfrm>
            <a:off x="10682035" y="6121400"/>
            <a:ext cx="430583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Automated incident response</a:t>
            </a:r>
            <a:endParaRPr lang="en-US" sz="2400" dirty="0"/>
          </a:p>
        </p:txBody>
      </p:sp>
      <p:sp>
        <p:nvSpPr>
          <p:cNvPr id="18" name="Text 12"/>
          <p:cNvSpPr/>
          <p:nvPr/>
        </p:nvSpPr>
        <p:spPr>
          <a:xfrm>
            <a:off x="18048956" y="108331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Reconnaissance bots</a:t>
            </a:r>
            <a:endParaRPr lang="en-US" sz="2400" dirty="0"/>
          </a:p>
        </p:txBody>
      </p:sp>
      <p:sp>
        <p:nvSpPr>
          <p:cNvPr id="19" name="Text 13"/>
          <p:cNvSpPr/>
          <p:nvPr/>
        </p:nvSpPr>
        <p:spPr>
          <a:xfrm>
            <a:off x="10682035" y="68326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Fraud prevention</a:t>
            </a:r>
            <a:endParaRPr lang="en-US" sz="2400" dirty="0"/>
          </a:p>
        </p:txBody>
      </p:sp>
      <p:sp>
        <p:nvSpPr>
          <p:cNvPr id="20" name="Text 14"/>
          <p:cNvSpPr/>
          <p:nvPr/>
        </p:nvSpPr>
        <p:spPr>
          <a:xfrm>
            <a:off x="18048956" y="115443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Deepfake deployment</a:t>
            </a:r>
            <a:endParaRPr lang="en-US" sz="2400" dirty="0"/>
          </a:p>
        </p:txBody>
      </p:sp>
      <p:sp>
        <p:nvSpPr>
          <p:cNvPr id="21" name="Text 15"/>
          <p:cNvSpPr/>
          <p:nvPr/>
        </p:nvSpPr>
        <p:spPr>
          <a:xfrm>
            <a:off x="10682035" y="7543800"/>
            <a:ext cx="406450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Anomaly detection</a:t>
            </a:r>
            <a:endParaRPr lang="en-US" sz="2400" dirty="0"/>
          </a:p>
        </p:txBody>
      </p:sp>
      <p:pic>
        <p:nvPicPr>
          <p:cNvPr id="22"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61057" y="7632700"/>
            <a:ext cx="1524191" cy="1524000"/>
          </a:xfrm>
          <a:prstGeom prst="rect">
            <a:avLst/>
          </a:prstGeom>
        </p:spPr>
      </p:pic>
      <p:sp>
        <p:nvSpPr>
          <p:cNvPr id="23" name="Text 16"/>
          <p:cNvSpPr/>
          <p:nvPr/>
        </p:nvSpPr>
        <p:spPr>
          <a:xfrm>
            <a:off x="16207226" y="8166100"/>
            <a:ext cx="50806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VS</a:t>
            </a:r>
            <a:endParaRPr lang="en-US" sz="2400" dirty="0"/>
          </a:p>
        </p:txBody>
      </p:sp>
      <p:pic>
        <p:nvPicPr>
          <p:cNvPr id="24"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454407" y="6477000"/>
            <a:ext cx="3950194" cy="3949700"/>
          </a:xfrm>
          <a:prstGeom prst="rect">
            <a:avLst/>
          </a:prstGeom>
        </p:spPr>
      </p:pic>
      <p:pic>
        <p:nvPicPr>
          <p:cNvPr id="25"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882835" y="5930900"/>
            <a:ext cx="5080635" cy="5080000"/>
          </a:xfrm>
          <a:prstGeom prst="rect">
            <a:avLst/>
          </a:prstGeom>
        </p:spPr>
      </p:pic>
      <p:pic>
        <p:nvPicPr>
          <p:cNvPr id="26"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222353" y="5219700"/>
            <a:ext cx="6414302" cy="641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The Role of Zero Trust Security Models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327400"/>
            <a:ext cx="8107847" cy="27093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Securing Systems in Era of Borderless Threats</a:t>
            </a:r>
            <a:endParaRPr lang="en-US" sz="6400" dirty="0"/>
          </a:p>
        </p:txBody>
      </p:sp>
      <p:sp>
        <p:nvSpPr>
          <p:cNvPr id="5" name="Text 3"/>
          <p:cNvSpPr/>
          <p:nvPr/>
        </p:nvSpPr>
        <p:spPr>
          <a:xfrm>
            <a:off x="1524191" y="6273800"/>
            <a:ext cx="6871559" cy="4673600"/>
          </a:xfrm>
          <a:prstGeom prst="rect">
            <a:avLst/>
          </a:prstGeom>
          <a:noFill/>
          <a:ln/>
        </p:spPr>
        <p:txBody>
          <a:bodyPr wrap="square" lIns="0" tIns="0" rIns="0" bIns="0" rtlCol="0" anchor="t"/>
          <a:lstStyle/>
          <a:p>
            <a:pPr marL="685800" lvl="1" indent="-342900" algn="l">
              <a:lnSpc>
                <a:spcPts val="2880"/>
              </a:lnSpc>
              <a:buSzPct val="100000"/>
              <a:buFont typeface="+mj-lt"/>
              <a:buAutoNum type="arabicPeriod"/>
            </a:pPr>
            <a:r>
              <a:rPr lang="en-US" sz="2400" dirty="0">
                <a:solidFill>
                  <a:srgbClr val="06052B">
                    <a:alpha val="80000"/>
                  </a:srgbClr>
                </a:solidFill>
                <a:latin typeface="Inter Bold" pitchFamily="34" charset="0"/>
                <a:ea typeface="Inter Bold" pitchFamily="34" charset="-122"/>
                <a:cs typeface="Inter Bold" pitchFamily="34" charset="-120"/>
              </a:rPr>
              <a:t>Verify Explicitly</a:t>
            </a:r>
            <a:r>
              <a:rPr lang="en-US" sz="2400" kern="0" spc="-48" dirty="0">
                <a:solidFill>
                  <a:srgbClr val="06052B">
                    <a:alpha val="80000"/>
                  </a:srgbClr>
                </a:solidFill>
                <a:latin typeface="Inter Regular" pitchFamily="34" charset="0"/>
                <a:ea typeface="Inter Regular" pitchFamily="34" charset="-122"/>
                <a:cs typeface="Inter Regular" pitchFamily="34" charset="-120"/>
              </a:rPr>
              <a:t> – Always authenticate &amp; authorize based on user identity and context.</a:t>
            </a:r>
            <a:endParaRPr lang="en-US" sz="2400" dirty="0"/>
          </a:p>
          <a:p>
            <a:pPr marL="685800" lvl="1" indent="-342900" algn="l">
              <a:lnSpc>
                <a:spcPts val="2880"/>
              </a:lnSpc>
              <a:buSzPct val="100000"/>
              <a:buFont typeface="+mj-lt"/>
              <a:buAutoNum type="arabicPeriod"/>
            </a:pPr>
            <a:r>
              <a:rPr lang="en-US" sz="2400" dirty="0">
                <a:solidFill>
                  <a:srgbClr val="06052B">
                    <a:alpha val="80000"/>
                  </a:srgbClr>
                </a:solidFill>
                <a:latin typeface="Inter Bold" pitchFamily="34" charset="0"/>
                <a:ea typeface="Inter Bold" pitchFamily="34" charset="-122"/>
                <a:cs typeface="Inter Bold" pitchFamily="34" charset="-120"/>
              </a:rPr>
              <a:t>Least Privilege Access</a:t>
            </a:r>
            <a:r>
              <a:rPr lang="en-US" sz="2400" kern="0" spc="-48" dirty="0">
                <a:solidFill>
                  <a:srgbClr val="06052B">
                    <a:alpha val="80000"/>
                  </a:srgbClr>
                </a:solidFill>
                <a:latin typeface="Inter Regular" pitchFamily="34" charset="0"/>
                <a:ea typeface="Inter Regular" pitchFamily="34" charset="-122"/>
                <a:cs typeface="Inter Regular" pitchFamily="34" charset="-120"/>
              </a:rPr>
              <a:t> – Users get only the access they need, nothing more.</a:t>
            </a:r>
            <a:endParaRPr lang="en-US" sz="2400" dirty="0"/>
          </a:p>
          <a:p>
            <a:pPr marL="685800" lvl="1" indent="-342900" algn="l">
              <a:lnSpc>
                <a:spcPts val="2880"/>
              </a:lnSpc>
              <a:buSzPct val="100000"/>
              <a:buFont typeface="+mj-lt"/>
              <a:buAutoNum type="arabicPeriod"/>
            </a:pPr>
            <a:r>
              <a:rPr lang="en-US" sz="2400" dirty="0">
                <a:solidFill>
                  <a:srgbClr val="06052B">
                    <a:alpha val="80000"/>
                  </a:srgbClr>
                </a:solidFill>
                <a:latin typeface="Inter Bold" pitchFamily="34" charset="0"/>
                <a:ea typeface="Inter Bold" pitchFamily="34" charset="-122"/>
                <a:cs typeface="Inter Bold" pitchFamily="34" charset="-120"/>
              </a:rPr>
              <a:t>Assume Breach</a:t>
            </a:r>
            <a:r>
              <a:rPr lang="en-US" sz="2400" kern="0" spc="-48" dirty="0">
                <a:solidFill>
                  <a:srgbClr val="06052B">
                    <a:alpha val="80000"/>
                  </a:srgbClr>
                </a:solidFill>
                <a:latin typeface="Inter Regular" pitchFamily="34" charset="0"/>
                <a:ea typeface="Inter Regular" pitchFamily="34" charset="-122"/>
                <a:cs typeface="Inter Regular" pitchFamily="34" charset="-120"/>
              </a:rPr>
              <a:t> – Design as if an attacker is already in the system.</a:t>
            </a:r>
            <a:endParaRPr lang="en-US" sz="2400" dirty="0"/>
          </a:p>
          <a:p>
            <a:pPr marL="685800" lvl="1" indent="-342900" algn="l">
              <a:lnSpc>
                <a:spcPts val="2880"/>
              </a:lnSpc>
              <a:buSzPct val="100000"/>
              <a:buFont typeface="+mj-lt"/>
              <a:buAutoNum type="arabicPeriod"/>
            </a:pPr>
            <a:r>
              <a:rPr lang="en-US" sz="2400" dirty="0">
                <a:solidFill>
                  <a:srgbClr val="06052B">
                    <a:alpha val="80000"/>
                  </a:srgbClr>
                </a:solidFill>
                <a:latin typeface="Inter Bold" pitchFamily="34" charset="0"/>
                <a:ea typeface="Inter Bold" pitchFamily="34" charset="-122"/>
                <a:cs typeface="Inter Bold" pitchFamily="34" charset="-120"/>
              </a:rPr>
              <a:t>Continuous Monitoring</a:t>
            </a:r>
            <a:r>
              <a:rPr lang="en-US" sz="2400" kern="0" spc="-48" dirty="0">
                <a:solidFill>
                  <a:srgbClr val="06052B">
                    <a:alpha val="80000"/>
                  </a:srgbClr>
                </a:solidFill>
                <a:latin typeface="Inter Regular" pitchFamily="34" charset="0"/>
                <a:ea typeface="Inter Regular" pitchFamily="34" charset="-122"/>
                <a:cs typeface="Inter Regular" pitchFamily="34" charset="-120"/>
              </a:rPr>
              <a:t> – Log, analyze, and respond in real-time.</a:t>
            </a:r>
            <a:endParaRPr lang="en-US" sz="2400" dirty="0"/>
          </a:p>
          <a:p>
            <a:pPr marL="685800" lvl="1" indent="-342900" algn="l">
              <a:lnSpc>
                <a:spcPts val="2880"/>
              </a:lnSpc>
              <a:buSzPct val="100000"/>
              <a:buFont typeface="+mj-lt"/>
              <a:buAutoNum type="arabicPeriod"/>
            </a:pPr>
            <a:r>
              <a:rPr lang="en-US" sz="2400" dirty="0">
                <a:solidFill>
                  <a:srgbClr val="06052B">
                    <a:alpha val="80000"/>
                  </a:srgbClr>
                </a:solidFill>
                <a:latin typeface="Inter Bold" pitchFamily="34" charset="0"/>
                <a:ea typeface="Inter Bold" pitchFamily="34" charset="-122"/>
                <a:cs typeface="Inter Bold" pitchFamily="34" charset="-120"/>
              </a:rPr>
              <a:t>Micro-Segmentation</a:t>
            </a:r>
            <a:r>
              <a:rPr lang="en-US" sz="2400" kern="0" spc="-48" dirty="0">
                <a:solidFill>
                  <a:srgbClr val="06052B">
                    <a:alpha val="80000"/>
                  </a:srgbClr>
                </a:solidFill>
                <a:latin typeface="Inter Regular" pitchFamily="34" charset="0"/>
                <a:ea typeface="Inter Regular" pitchFamily="34" charset="-122"/>
                <a:cs typeface="Inter Regular" pitchFamily="34" charset="-120"/>
              </a:rPr>
              <a:t> – Break networks into smaller zones to contain threats.</a:t>
            </a:r>
            <a:endParaRPr lang="en-US" sz="24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7991" y="10071100"/>
            <a:ext cx="3734267" cy="1181100"/>
          </a:xfrm>
          <a:prstGeom prst="rect">
            <a:avLst/>
          </a:prstGeom>
        </p:spPr>
      </p:pic>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11664" y="8039100"/>
            <a:ext cx="7366921" cy="2336800"/>
          </a:xfrm>
          <a:prstGeom prst="rect">
            <a:avLst/>
          </a:prstGeom>
        </p:spPr>
      </p:pic>
      <p:sp>
        <p:nvSpPr>
          <p:cNvPr id="8" name="Text 4"/>
          <p:cNvSpPr/>
          <p:nvPr/>
        </p:nvSpPr>
        <p:spPr>
          <a:xfrm>
            <a:off x="17121740" y="10515600"/>
            <a:ext cx="2946768"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Micro-Segmentation</a:t>
            </a:r>
            <a:endParaRPr lang="en-US" sz="2400" dirty="0"/>
          </a:p>
        </p:txBody>
      </p:sp>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27391" y="5867400"/>
            <a:ext cx="8535467" cy="2882900"/>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27391" y="3175000"/>
            <a:ext cx="8535467" cy="8267700"/>
          </a:xfrm>
          <a:prstGeom prst="rect">
            <a:avLst/>
          </a:prstGeom>
        </p:spPr>
      </p:pic>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965895" y="3175000"/>
            <a:ext cx="5258457" cy="8267700"/>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911664" y="4254500"/>
            <a:ext cx="7366921" cy="2336800"/>
          </a:xfrm>
          <a:prstGeom prst="rect">
            <a:avLst/>
          </a:prstGeom>
        </p:spPr>
      </p:pic>
      <p:pic>
        <p:nvPicPr>
          <p:cNvPr id="13"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727991" y="3327400"/>
            <a:ext cx="3734267" cy="1181100"/>
          </a:xfrm>
          <a:prstGeom prst="rect">
            <a:avLst/>
          </a:prstGeom>
        </p:spPr>
      </p:pic>
      <p:sp>
        <p:nvSpPr>
          <p:cNvPr id="14" name="Text 5"/>
          <p:cNvSpPr/>
          <p:nvPr/>
        </p:nvSpPr>
        <p:spPr>
          <a:xfrm>
            <a:off x="16994724" y="5080000"/>
            <a:ext cx="3213502"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Least Privilege Access</a:t>
            </a:r>
            <a:endParaRPr lang="en-US" sz="2400" dirty="0"/>
          </a:p>
        </p:txBody>
      </p:sp>
      <p:sp>
        <p:nvSpPr>
          <p:cNvPr id="15" name="Text 6"/>
          <p:cNvSpPr/>
          <p:nvPr/>
        </p:nvSpPr>
        <p:spPr>
          <a:xfrm>
            <a:off x="17528191" y="3632200"/>
            <a:ext cx="2133867"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Verify Explicity</a:t>
            </a:r>
            <a:endParaRPr lang="en-US" sz="2400" dirty="0"/>
          </a:p>
        </p:txBody>
      </p:sp>
      <p:sp>
        <p:nvSpPr>
          <p:cNvPr id="16" name="Text 7"/>
          <p:cNvSpPr/>
          <p:nvPr/>
        </p:nvSpPr>
        <p:spPr>
          <a:xfrm>
            <a:off x="17464683" y="7073900"/>
            <a:ext cx="2273584"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Assume Breach</a:t>
            </a:r>
            <a:endParaRPr lang="en-US" sz="2400" dirty="0"/>
          </a:p>
        </p:txBody>
      </p:sp>
      <p:sp>
        <p:nvSpPr>
          <p:cNvPr id="17" name="Text 8"/>
          <p:cNvSpPr/>
          <p:nvPr/>
        </p:nvSpPr>
        <p:spPr>
          <a:xfrm>
            <a:off x="16969321" y="9067800"/>
            <a:ext cx="3251606"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Continuous Monitoring</a:t>
            </a:r>
            <a:endParaRPr lang="en-US" sz="2400" dirty="0"/>
          </a:p>
        </p:txBody>
      </p:sp>
      <p:sp>
        <p:nvSpPr>
          <p:cNvPr id="18" name="Shape 9"/>
          <p:cNvSpPr/>
          <p:nvPr/>
        </p:nvSpPr>
        <p:spPr>
          <a:xfrm>
            <a:off x="15800775" y="3975100"/>
            <a:ext cx="228629" cy="228600"/>
          </a:xfrm>
          <a:prstGeom prst="ellipse">
            <a:avLst/>
          </a:prstGeom>
          <a:solidFill>
            <a:srgbClr val="5739DF">
              <a:alpha val="100000"/>
            </a:srgbClr>
          </a:solidFill>
          <a:ln/>
        </p:spPr>
        <p:txBody>
          <a:bodyPr/>
          <a:lstStyle/>
          <a:p>
            <a:endParaRPr lang="en-ID"/>
          </a:p>
        </p:txBody>
      </p:sp>
      <p:sp>
        <p:nvSpPr>
          <p:cNvPr id="19" name="Shape 10"/>
          <p:cNvSpPr/>
          <p:nvPr/>
        </p:nvSpPr>
        <p:spPr>
          <a:xfrm>
            <a:off x="21325965" y="10274300"/>
            <a:ext cx="228629" cy="228600"/>
          </a:xfrm>
          <a:prstGeom prst="ellipse">
            <a:avLst/>
          </a:prstGeom>
          <a:solidFill>
            <a:srgbClr val="4E2FD3">
              <a:alpha val="100000"/>
            </a:srgbClr>
          </a:solidFill>
          <a:ln/>
        </p:spPr>
        <p:txBody>
          <a:bodyPr/>
          <a:lstStyle/>
          <a:p>
            <a:endParaRPr lang="en-I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Cloud Security Risks &amp; Solutions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403600"/>
            <a:ext cx="5783456" cy="1947333"/>
          </a:xfrm>
          <a:prstGeom prst="rect">
            <a:avLst/>
          </a:prstGeom>
          <a:noFill/>
          <a:ln/>
        </p:spPr>
        <p:txBody>
          <a:bodyPr wrap="square" lIns="0" tIns="0" rIns="0" bIns="0" rtlCol="0" anchor="t"/>
          <a:lstStyle/>
          <a:p>
            <a:pPr marL="0" indent="0" algn="l">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Addressing Threats in Modern Cloud Infrastructures</a:t>
            </a:r>
            <a:endParaRPr lang="en-US" sz="4600" dirty="0"/>
          </a:p>
        </p:txBody>
      </p:sp>
      <p:sp>
        <p:nvSpPr>
          <p:cNvPr id="5" name="Text 3"/>
          <p:cNvSpPr/>
          <p:nvPr/>
        </p:nvSpPr>
        <p:spPr>
          <a:xfrm>
            <a:off x="1524191" y="5537200"/>
            <a:ext cx="7087486" cy="2844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The most common cloud security threats include misconfigured settings, which can unintentionally expose sensitive data, insecure APIs, which may allow unauthorized access and account hijacking, where stolen credentials give attackers full control.</a:t>
            </a:r>
            <a:endParaRPr lang="en-US" sz="2400" dirty="0"/>
          </a:p>
        </p:txBody>
      </p:sp>
      <p:sp>
        <p:nvSpPr>
          <p:cNvPr id="6" name="Text 4"/>
          <p:cNvSpPr/>
          <p:nvPr/>
        </p:nvSpPr>
        <p:spPr>
          <a:xfrm>
            <a:off x="1524191" y="8661400"/>
            <a:ext cx="6985873" cy="19304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 lack of visibility across cloud environments makes it harder to detect suspicious activity, while data loss or leakage can occur from poor backup practices or accidental sharing.</a:t>
            </a:r>
            <a:endParaRPr lang="en-US" sz="2400" dirty="0"/>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537" y="3798497"/>
            <a:ext cx="3309947" cy="3114655"/>
          </a:xfrm>
          <a:prstGeom prst="rect">
            <a:avLst/>
          </a:prstGeom>
        </p:spPr>
      </p:pic>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26846" y="8586680"/>
            <a:ext cx="2839363" cy="2783542"/>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311369" y="3828658"/>
            <a:ext cx="4191077" cy="6287026"/>
          </a:xfrm>
          <a:prstGeom prst="rect">
            <a:avLst/>
          </a:prstGeom>
        </p:spPr>
      </p:pic>
      <p:pic>
        <p:nvPicPr>
          <p:cNvPr id="10"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393190" y="5839733"/>
            <a:ext cx="2451006" cy="3111019"/>
          </a:xfrm>
          <a:prstGeom prst="rect">
            <a:avLst/>
          </a:prstGeom>
        </p:spPr>
      </p:pic>
      <p:pic>
        <p:nvPicPr>
          <p:cNvPr id="11"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16019" y="8123171"/>
            <a:ext cx="3608618" cy="3256029"/>
          </a:xfrm>
          <a:prstGeom prst="rect">
            <a:avLst/>
          </a:prstGeom>
        </p:spPr>
      </p:pic>
      <p:pic>
        <p:nvPicPr>
          <p:cNvPr id="12"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166016" y="4729828"/>
            <a:ext cx="2492583" cy="2236459"/>
          </a:xfrm>
          <a:prstGeom prst="rect">
            <a:avLst/>
          </a:prstGeom>
        </p:spPr>
      </p:pic>
      <p:pic>
        <p:nvPicPr>
          <p:cNvPr id="13"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207223" y="4724397"/>
            <a:ext cx="3178468" cy="4898741"/>
          </a:xfrm>
          <a:prstGeom prst="rect">
            <a:avLst/>
          </a:prstGeom>
        </p:spPr>
      </p:pic>
      <p:pic>
        <p:nvPicPr>
          <p:cNvPr id="14"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24442" y="8543589"/>
            <a:ext cx="2153342" cy="1921211"/>
          </a:xfrm>
          <a:prstGeom prst="rect">
            <a:avLst/>
          </a:prstGeom>
        </p:spPr>
      </p:pic>
      <p:pic>
        <p:nvPicPr>
          <p:cNvPr id="15"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342462" y="6237393"/>
            <a:ext cx="1605881" cy="2359363"/>
          </a:xfrm>
          <a:prstGeom prst="rect">
            <a:avLst/>
          </a:prstGeom>
        </p:spPr>
      </p:pic>
      <p:pic>
        <p:nvPicPr>
          <p:cNvPr id="16"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030943" y="8095678"/>
            <a:ext cx="2736738" cy="2369122"/>
          </a:xfrm>
          <a:prstGeom prst="rect">
            <a:avLst/>
          </a:prstGeom>
        </p:spPr>
      </p:pic>
      <p:sp>
        <p:nvSpPr>
          <p:cNvPr id="17" name="Text 5"/>
          <p:cNvSpPr/>
          <p:nvPr/>
        </p:nvSpPr>
        <p:spPr>
          <a:xfrm>
            <a:off x="19789073" y="4851400"/>
            <a:ext cx="1642739"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15%</a:t>
            </a:r>
            <a:endParaRPr lang="en-US" sz="6400" dirty="0"/>
          </a:p>
        </p:txBody>
      </p:sp>
      <p:sp>
        <p:nvSpPr>
          <p:cNvPr id="18" name="Text 6"/>
          <p:cNvSpPr/>
          <p:nvPr/>
        </p:nvSpPr>
        <p:spPr>
          <a:xfrm>
            <a:off x="21059232" y="6578600"/>
            <a:ext cx="170624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10%</a:t>
            </a:r>
            <a:endParaRPr lang="en-US" sz="6400" dirty="0"/>
          </a:p>
        </p:txBody>
      </p:sp>
      <p:sp>
        <p:nvSpPr>
          <p:cNvPr id="19" name="Text 7"/>
          <p:cNvSpPr/>
          <p:nvPr/>
        </p:nvSpPr>
        <p:spPr>
          <a:xfrm>
            <a:off x="17159845" y="9271000"/>
            <a:ext cx="170624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10%</a:t>
            </a:r>
            <a:endParaRPr lang="en-US" sz="6400" dirty="0"/>
          </a:p>
        </p:txBody>
      </p:sp>
      <p:sp>
        <p:nvSpPr>
          <p:cNvPr id="20" name="Text 8"/>
          <p:cNvSpPr/>
          <p:nvPr/>
        </p:nvSpPr>
        <p:spPr>
          <a:xfrm>
            <a:off x="16753394" y="10210800"/>
            <a:ext cx="232015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Container Services</a:t>
            </a:r>
            <a:endParaRPr lang="en-US" sz="2000" dirty="0"/>
          </a:p>
        </p:txBody>
      </p:sp>
      <p:sp>
        <p:nvSpPr>
          <p:cNvPr id="21" name="Text 9"/>
          <p:cNvSpPr/>
          <p:nvPr/>
        </p:nvSpPr>
        <p:spPr>
          <a:xfrm>
            <a:off x="19471534" y="5791200"/>
            <a:ext cx="209152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Cloud Databases</a:t>
            </a:r>
            <a:endParaRPr lang="en-US" sz="2000" dirty="0"/>
          </a:p>
        </p:txBody>
      </p:sp>
      <p:sp>
        <p:nvSpPr>
          <p:cNvPr id="22" name="Text 10"/>
          <p:cNvSpPr/>
          <p:nvPr/>
        </p:nvSpPr>
        <p:spPr>
          <a:xfrm>
            <a:off x="20712055" y="7518400"/>
            <a:ext cx="2142334"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Identity &amp; Access Services</a:t>
            </a:r>
            <a:endParaRPr lang="en-US" sz="2000" dirty="0"/>
          </a:p>
        </p:txBody>
      </p:sp>
      <p:sp>
        <p:nvSpPr>
          <p:cNvPr id="23" name="Text 11"/>
          <p:cNvSpPr/>
          <p:nvPr/>
        </p:nvSpPr>
        <p:spPr>
          <a:xfrm>
            <a:off x="10643930" y="4140200"/>
            <a:ext cx="2315923" cy="1286933"/>
          </a:xfrm>
          <a:prstGeom prst="rect">
            <a:avLst/>
          </a:prstGeom>
          <a:noFill/>
          <a:ln/>
        </p:spPr>
        <p:txBody>
          <a:bodyPr wrap="square" lIns="0" tIns="0" rIns="0" bIns="0" rtlCol="0" anchor="t"/>
          <a:lstStyle/>
          <a:p>
            <a:pPr marL="0" indent="0" algn="l">
              <a:lnSpc>
                <a:spcPts val="7600"/>
              </a:lnSpc>
              <a:buNone/>
            </a:pPr>
            <a:r>
              <a:rPr lang="en-US" sz="7600" kern="0" spc="-152" dirty="0">
                <a:solidFill>
                  <a:srgbClr val="E9E9E9">
                    <a:alpha val="100000"/>
                  </a:srgbClr>
                </a:solidFill>
                <a:latin typeface="Red Hat Display Variable SemiBold" pitchFamily="34" charset="0"/>
                <a:ea typeface="Red Hat Display Variable SemiBold" pitchFamily="34" charset="-122"/>
                <a:cs typeface="Red Hat Display Variable SemiBold" pitchFamily="34" charset="-120"/>
              </a:rPr>
              <a:t>40%</a:t>
            </a:r>
            <a:endParaRPr lang="en-US" sz="7600" dirty="0"/>
          </a:p>
        </p:txBody>
      </p:sp>
      <p:sp>
        <p:nvSpPr>
          <p:cNvPr id="24" name="Text 12"/>
          <p:cNvSpPr/>
          <p:nvPr/>
        </p:nvSpPr>
        <p:spPr>
          <a:xfrm>
            <a:off x="10796349" y="7607300"/>
            <a:ext cx="2138101" cy="1286933"/>
          </a:xfrm>
          <a:prstGeom prst="rect">
            <a:avLst/>
          </a:prstGeom>
          <a:noFill/>
          <a:ln/>
        </p:spPr>
        <p:txBody>
          <a:bodyPr wrap="square" lIns="0" tIns="0" rIns="0" bIns="0" rtlCol="0" anchor="t"/>
          <a:lstStyle/>
          <a:p>
            <a:pPr marL="0" indent="0" algn="l">
              <a:lnSpc>
                <a:spcPts val="7600"/>
              </a:lnSpc>
              <a:buNone/>
            </a:pPr>
            <a:r>
              <a:rPr lang="en-US" sz="7600" kern="0" spc="-152" dirty="0">
                <a:solidFill>
                  <a:srgbClr val="E9E9E9">
                    <a:alpha val="100000"/>
                  </a:srgbClr>
                </a:solidFill>
                <a:latin typeface="Red Hat Display Variable SemiBold" pitchFamily="34" charset="0"/>
                <a:ea typeface="Red Hat Display Variable SemiBold" pitchFamily="34" charset="-122"/>
                <a:cs typeface="Red Hat Display Variable SemiBold" pitchFamily="34" charset="-120"/>
              </a:rPr>
              <a:t>25%</a:t>
            </a:r>
            <a:endParaRPr lang="en-US" sz="7600" dirty="0"/>
          </a:p>
        </p:txBody>
      </p:sp>
      <p:sp>
        <p:nvSpPr>
          <p:cNvPr id="25" name="Text 13"/>
          <p:cNvSpPr/>
          <p:nvPr/>
        </p:nvSpPr>
        <p:spPr>
          <a:xfrm>
            <a:off x="10643930" y="5232400"/>
            <a:ext cx="1761287"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Cloud Storage</a:t>
            </a:r>
            <a:endParaRPr lang="en-US" sz="2000" dirty="0"/>
          </a:p>
        </p:txBody>
      </p:sp>
      <p:sp>
        <p:nvSpPr>
          <p:cNvPr id="26" name="Text 14"/>
          <p:cNvSpPr/>
          <p:nvPr/>
        </p:nvSpPr>
        <p:spPr>
          <a:xfrm>
            <a:off x="10796349" y="8699500"/>
            <a:ext cx="187560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SaaS Platforms</a:t>
            </a:r>
            <a:endParaRPr lang="en-US" sz="2000" dirty="0"/>
          </a:p>
        </p:txBody>
      </p:sp>
      <p:pic>
        <p:nvPicPr>
          <p:cNvPr id="27"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2707938" y="5391150"/>
            <a:ext cx="3950194" cy="844550"/>
          </a:xfrm>
          <a:prstGeom prst="rect">
            <a:avLst/>
          </a:prstGeom>
        </p:spPr>
      </p:pic>
      <p:pic>
        <p:nvPicPr>
          <p:cNvPr id="28"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120740" y="8890000"/>
            <a:ext cx="6719140" cy="800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IoT &amp; Smart Device Vulnerabilities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225800"/>
            <a:ext cx="13654207" cy="4064000"/>
          </a:xfrm>
          <a:prstGeom prst="rect">
            <a:avLst/>
          </a:prstGeom>
          <a:noFill/>
          <a:ln/>
        </p:spPr>
        <p:txBody>
          <a:bodyPr wrap="square" lIns="0" tIns="0" rIns="0" bIns="0" rtlCol="0" anchor="t"/>
          <a:lstStyle/>
          <a:p>
            <a:pPr marL="0" indent="0" algn="l">
              <a:lnSpc>
                <a:spcPts val="9600"/>
              </a:lnSpc>
              <a:buNone/>
            </a:pPr>
            <a:r>
              <a:rPr lang="en-US" sz="9600" kern="0" spc="-1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Securing the Expanding Attack Surface of Connected Devices</a:t>
            </a:r>
            <a:endParaRPr lang="en-US" sz="9600" dirty="0"/>
          </a:p>
        </p:txBody>
      </p:sp>
      <p:sp>
        <p:nvSpPr>
          <p:cNvPr id="5" name="Text 3"/>
          <p:cNvSpPr/>
          <p:nvPr/>
        </p:nvSpPr>
        <p:spPr>
          <a:xfrm>
            <a:off x="15356219" y="3225800"/>
            <a:ext cx="7608251" cy="42164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To secure IoT networks, it’s essential to enforce strong passwords and multi-factor authentication to prevent unauthorized access. Automated firmware updates help patch vulnerabilities in outdated devices. To combat device spoofing, networks should validate each device before granting access. End-to-end encryption protects data in transit, while limiting device permissions ensures that each device only accesses what it truly needs.</a:t>
            </a:r>
            <a:endParaRPr lang="en-US" sz="24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0058400"/>
            <a:ext cx="24387048" cy="3657600"/>
          </a:xfrm>
          <a:prstGeom prst="rect">
            <a:avLst/>
          </a:prstGeom>
        </p:spPr>
      </p:pic>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4325" y="9969500"/>
            <a:ext cx="12702" cy="3746500"/>
          </a:xfrm>
          <a:prstGeom prst="rect">
            <a:avLst/>
          </a:prstGeom>
        </p:spPr>
      </p:pic>
      <p:pic>
        <p:nvPicPr>
          <p:cNvPr id="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0929" y="9258300"/>
            <a:ext cx="12702" cy="4457700"/>
          </a:xfrm>
          <a:prstGeom prst="rect">
            <a:avLst/>
          </a:prstGeom>
        </p:spPr>
      </p:pic>
      <p:pic>
        <p:nvPicPr>
          <p:cNvPr id="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511564" y="8547100"/>
            <a:ext cx="12702" cy="5168900"/>
          </a:xfrm>
          <a:prstGeom prst="rect">
            <a:avLst/>
          </a:prstGeom>
        </p:spPr>
      </p:pic>
      <p:sp>
        <p:nvSpPr>
          <p:cNvPr id="10" name="Text 4"/>
          <p:cNvSpPr/>
          <p:nvPr/>
        </p:nvSpPr>
        <p:spPr>
          <a:xfrm>
            <a:off x="15356219" y="10756900"/>
            <a:ext cx="269273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Cyberattacks from</a:t>
            </a:r>
            <a:endParaRPr lang="en-US" sz="2400" dirty="0"/>
          </a:p>
        </p:txBody>
      </p:sp>
      <p:sp>
        <p:nvSpPr>
          <p:cNvPr id="11" name="Text 5"/>
          <p:cNvSpPr/>
          <p:nvPr/>
        </p:nvSpPr>
        <p:spPr>
          <a:xfrm>
            <a:off x="15356219" y="11214100"/>
            <a:ext cx="4360878"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80000"/>
                  </a:srgbClr>
                </a:solidFill>
                <a:latin typeface="Red Hat Display Variable Bold" pitchFamily="34" charset="0"/>
                <a:ea typeface="Red Hat Display Variable Bold" pitchFamily="34" charset="-122"/>
                <a:cs typeface="Red Hat Display Variable Bold" pitchFamily="34" charset="-120"/>
              </a:rPr>
              <a:t>2018–2024</a:t>
            </a:r>
            <a:endParaRPr lang="en-US" sz="6400" dirty="0"/>
          </a:p>
        </p:txBody>
      </p:sp>
      <p:sp>
        <p:nvSpPr>
          <p:cNvPr id="12" name="Text 6"/>
          <p:cNvSpPr/>
          <p:nvPr/>
        </p:nvSpPr>
        <p:spPr>
          <a:xfrm>
            <a:off x="11444130" y="8547100"/>
            <a:ext cx="2921365" cy="5588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2024</a:t>
            </a:r>
            <a:r>
              <a:rPr lang="en-US" sz="2400" kern="0" spc="-48" dirty="0">
                <a:solidFill>
                  <a:srgbClr val="E9E9E9">
                    <a:alpha val="80000"/>
                  </a:srgbClr>
                </a:solidFill>
                <a:latin typeface="Inter Regular" pitchFamily="34" charset="0"/>
                <a:ea typeface="Inter Regular" pitchFamily="34" charset="-122"/>
                <a:cs typeface="Inter Regular" pitchFamily="34" charset="-120"/>
              </a:rPr>
              <a:t>: 3.1B+ attacks</a:t>
            </a:r>
            <a:endParaRPr lang="en-US" sz="2400" dirty="0"/>
          </a:p>
        </p:txBody>
      </p:sp>
      <p:sp>
        <p:nvSpPr>
          <p:cNvPr id="13" name="Text 7"/>
          <p:cNvSpPr/>
          <p:nvPr/>
        </p:nvSpPr>
        <p:spPr>
          <a:xfrm>
            <a:off x="6414302" y="9258300"/>
            <a:ext cx="2870559" cy="5588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2021</a:t>
            </a:r>
            <a:r>
              <a:rPr lang="en-US" sz="2400" kern="0" spc="-48" dirty="0">
                <a:solidFill>
                  <a:srgbClr val="E9E9E9">
                    <a:alpha val="80000"/>
                  </a:srgbClr>
                </a:solidFill>
                <a:latin typeface="Inter Regular" pitchFamily="34" charset="0"/>
                <a:ea typeface="Inter Regular" pitchFamily="34" charset="-122"/>
                <a:cs typeface="Inter Regular" pitchFamily="34" charset="-120"/>
              </a:rPr>
              <a:t>: 1.5B+ attacks</a:t>
            </a:r>
            <a:endParaRPr lang="en-US" sz="2400" dirty="0"/>
          </a:p>
        </p:txBody>
      </p:sp>
      <p:sp>
        <p:nvSpPr>
          <p:cNvPr id="14" name="Text 8"/>
          <p:cNvSpPr/>
          <p:nvPr/>
        </p:nvSpPr>
        <p:spPr>
          <a:xfrm>
            <a:off x="1511489" y="9969500"/>
            <a:ext cx="2946768" cy="5588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2018</a:t>
            </a:r>
            <a:r>
              <a:rPr lang="en-US" sz="2400" kern="0" spc="-48" dirty="0">
                <a:solidFill>
                  <a:srgbClr val="E9E9E9">
                    <a:alpha val="80000"/>
                  </a:srgbClr>
                </a:solidFill>
                <a:latin typeface="Inter Regular" pitchFamily="34" charset="0"/>
                <a:ea typeface="Inter Regular" pitchFamily="34" charset="-122"/>
                <a:cs typeface="Inter Regular" pitchFamily="34" charset="-120"/>
              </a:rPr>
              <a:t>: 640M attacks</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Blockchain Security for Data Protection</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035300"/>
            <a:ext cx="8298371" cy="1947333"/>
          </a:xfrm>
          <a:prstGeom prst="rect">
            <a:avLst/>
          </a:prstGeom>
          <a:noFill/>
          <a:ln/>
        </p:spPr>
        <p:txBody>
          <a:bodyPr wrap="square" lIns="0" tIns="0" rIns="0" bIns="0" rtlCol="0" anchor="t"/>
          <a:lstStyle/>
          <a:p>
            <a:pPr marL="0" indent="0" algn="l">
              <a:lnSpc>
                <a:spcPts val="4600"/>
              </a:lnSpc>
              <a:buNone/>
            </a:pPr>
            <a:r>
              <a:rPr lang="en-US" sz="4600" kern="0" spc="-92"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Using Decentralized Technology to Strengthen Cyber Defense</a:t>
            </a:r>
            <a:endParaRPr lang="en-US" sz="4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5168900"/>
            <a:ext cx="2883260" cy="1282700"/>
          </a:xfrm>
          <a:prstGeom prst="rect">
            <a:avLst/>
          </a:prstGeom>
        </p:spPr>
      </p:pic>
      <p:sp>
        <p:nvSpPr>
          <p:cNvPr id="6" name="Text 3"/>
          <p:cNvSpPr/>
          <p:nvPr/>
        </p:nvSpPr>
        <p:spPr>
          <a:xfrm>
            <a:off x="1913706" y="5511800"/>
            <a:ext cx="2116931"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Data/Transaction Initiated</a:t>
            </a:r>
            <a:endParaRPr lang="en-US" sz="2000" dirty="0"/>
          </a:p>
        </p:txBody>
      </p:sp>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5314" y="5168900"/>
            <a:ext cx="2883260" cy="1282700"/>
          </a:xfrm>
          <a:prstGeom prst="rect">
            <a:avLst/>
          </a:prstGeom>
        </p:spPr>
      </p:pic>
      <p:sp>
        <p:nvSpPr>
          <p:cNvPr id="8" name="Text 4"/>
          <p:cNvSpPr/>
          <p:nvPr/>
        </p:nvSpPr>
        <p:spPr>
          <a:xfrm>
            <a:off x="4708055" y="5511800"/>
            <a:ext cx="1697779" cy="6942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Verification Process</a:t>
            </a:r>
            <a:endParaRPr lang="en-US" sz="2000" dirty="0"/>
          </a:p>
        </p:txBody>
      </p:sp>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06438" y="5168900"/>
            <a:ext cx="2883260" cy="1282700"/>
          </a:xfrm>
          <a:prstGeom prst="rect">
            <a:avLst/>
          </a:prstGeom>
        </p:spPr>
      </p:pic>
      <p:sp>
        <p:nvSpPr>
          <p:cNvPr id="10" name="Text 5"/>
          <p:cNvSpPr/>
          <p:nvPr/>
        </p:nvSpPr>
        <p:spPr>
          <a:xfrm>
            <a:off x="7299179" y="5511800"/>
            <a:ext cx="1697779" cy="6942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Block Creation</a:t>
            </a:r>
            <a:endParaRPr lang="en-US" sz="2000" dirty="0"/>
          </a:p>
        </p:txBody>
      </p:sp>
      <p:pic>
        <p:nvPicPr>
          <p:cNvPr id="11"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7562" y="5168900"/>
            <a:ext cx="2883260" cy="1282700"/>
          </a:xfrm>
          <a:prstGeom prst="rect">
            <a:avLst/>
          </a:prstGeom>
        </p:spPr>
      </p:pic>
      <p:sp>
        <p:nvSpPr>
          <p:cNvPr id="12" name="Text 6"/>
          <p:cNvSpPr/>
          <p:nvPr/>
        </p:nvSpPr>
        <p:spPr>
          <a:xfrm>
            <a:off x="9877601" y="5511800"/>
            <a:ext cx="1697779" cy="6942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Block Linked to Chain</a:t>
            </a:r>
            <a:endParaRPr lang="en-US" sz="2000" dirty="0"/>
          </a:p>
        </p:txBody>
      </p:sp>
      <p:sp>
        <p:nvSpPr>
          <p:cNvPr id="13" name="Shape 7"/>
          <p:cNvSpPr/>
          <p:nvPr/>
        </p:nvSpPr>
        <p:spPr>
          <a:xfrm rot="10800000">
            <a:off x="11888686" y="5168900"/>
            <a:ext cx="2883260" cy="1282700"/>
          </a:xfrm>
          <a:prstGeom prst="roundRect">
            <a:avLst>
              <a:gd name="adj" fmla="val 59168"/>
            </a:avLst>
          </a:prstGeom>
          <a:solidFill>
            <a:srgbClr val="3F29AA">
              <a:alpha val="100000"/>
            </a:srgbClr>
          </a:solidFill>
          <a:ln/>
        </p:spPr>
        <p:txBody>
          <a:bodyPr/>
          <a:lstStyle/>
          <a:p>
            <a:endParaRPr lang="en-ID"/>
          </a:p>
        </p:txBody>
      </p:sp>
      <p:sp>
        <p:nvSpPr>
          <p:cNvPr id="14" name="Text 8"/>
          <p:cNvSpPr/>
          <p:nvPr/>
        </p:nvSpPr>
        <p:spPr>
          <a:xfrm>
            <a:off x="12379814" y="5511800"/>
            <a:ext cx="1913706"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Immutability &amp; Transparency</a:t>
            </a:r>
            <a:endParaRPr lang="en-US" sz="2000" dirty="0"/>
          </a:p>
        </p:txBody>
      </p:sp>
      <p:sp>
        <p:nvSpPr>
          <p:cNvPr id="15" name="Text 9"/>
          <p:cNvSpPr/>
          <p:nvPr/>
        </p:nvSpPr>
        <p:spPr>
          <a:xfrm>
            <a:off x="17464683" y="5016500"/>
            <a:ext cx="6084060" cy="2349500"/>
          </a:xfrm>
          <a:prstGeom prst="rect">
            <a:avLst/>
          </a:prstGeom>
          <a:noFill/>
          <a:ln/>
        </p:spPr>
        <p:txBody>
          <a:bodyPr wrap="square" lIns="0" tIns="0" rIns="0" bIns="0" rtlCol="0" anchor="t"/>
          <a:lstStyle/>
          <a:p>
            <a:pPr marL="0" indent="0" algn="l">
              <a:lnSpc>
                <a:spcPts val="2880"/>
              </a:lnSpc>
              <a:buNone/>
            </a:pPr>
            <a:r>
              <a:rPr lang="en-US" sz="2400" dirty="0">
                <a:solidFill>
                  <a:srgbClr val="5A3DEE">
                    <a:alpha val="80000"/>
                  </a:srgbClr>
                </a:solidFill>
                <a:latin typeface="Inter Bold" pitchFamily="34" charset="0"/>
                <a:ea typeface="Inter Bold" pitchFamily="34" charset="-122"/>
                <a:cs typeface="Inter Bold" pitchFamily="34" charset="-120"/>
              </a:rPr>
              <a:t>Pros</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Tamper-proof data storage</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Decentralized validation</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Improved identity verification</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Transparent audit trails</a:t>
            </a:r>
            <a:endParaRPr lang="en-US" sz="2400" dirty="0"/>
          </a:p>
        </p:txBody>
      </p:sp>
      <p:sp>
        <p:nvSpPr>
          <p:cNvPr id="16" name="Text 10"/>
          <p:cNvSpPr/>
          <p:nvPr/>
        </p:nvSpPr>
        <p:spPr>
          <a:xfrm>
            <a:off x="17464683" y="8788400"/>
            <a:ext cx="6084060" cy="2806700"/>
          </a:xfrm>
          <a:prstGeom prst="rect">
            <a:avLst/>
          </a:prstGeom>
          <a:noFill/>
          <a:ln/>
        </p:spPr>
        <p:txBody>
          <a:bodyPr wrap="square" lIns="0" tIns="0" rIns="0" bIns="0" rtlCol="0" anchor="t"/>
          <a:lstStyle/>
          <a:p>
            <a:pPr marL="0" indent="0" algn="l">
              <a:lnSpc>
                <a:spcPts val="2880"/>
              </a:lnSpc>
              <a:buNone/>
            </a:pPr>
            <a:r>
              <a:rPr lang="en-US" sz="2400" dirty="0">
                <a:solidFill>
                  <a:srgbClr val="A0A7FF">
                    <a:alpha val="80000"/>
                  </a:srgbClr>
                </a:solidFill>
                <a:latin typeface="Inter Bold" pitchFamily="34" charset="0"/>
                <a:ea typeface="Inter Bold" pitchFamily="34" charset="-122"/>
                <a:cs typeface="Inter Bold" pitchFamily="34" charset="-120"/>
              </a:rPr>
              <a:t>Cons</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Scalability issues for large systems</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Energy consumption (Proof-of-Work models)</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Regulatory uncertainty</a:t>
            </a:r>
            <a:endParaRPr lang="en-US" sz="2400" dirty="0"/>
          </a:p>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Not ideal for real-time processing</a:t>
            </a:r>
            <a:endParaRPr lang="en-US" sz="2400" dirty="0"/>
          </a:p>
        </p:txBody>
      </p:sp>
      <p:sp>
        <p:nvSpPr>
          <p:cNvPr id="17" name="Text 11"/>
          <p:cNvSpPr/>
          <p:nvPr/>
        </p:nvSpPr>
        <p:spPr>
          <a:xfrm>
            <a:off x="1524191" y="6959600"/>
            <a:ext cx="8192524" cy="46736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Flow Steps:</a:t>
            </a:r>
            <a:endParaRPr lang="en-US" sz="2400" dirty="0"/>
          </a:p>
          <a:p>
            <a:pPr marL="685800" lvl="1" indent="-342900" algn="l">
              <a:lnSpc>
                <a:spcPts val="3600"/>
              </a:lnSpc>
              <a:buSzPct val="100000"/>
              <a:buFont typeface="+mj-lt"/>
              <a:buAutoNum type="arabicPeriod"/>
            </a:pPr>
            <a:r>
              <a:rPr lang="en-US" sz="2400" kern="0" spc="-48" dirty="0">
                <a:solidFill>
                  <a:srgbClr val="06052B">
                    <a:alpha val="80000"/>
                  </a:srgbClr>
                </a:solidFill>
                <a:latin typeface="Inter Regular" pitchFamily="34" charset="0"/>
                <a:ea typeface="Inter Regular" pitchFamily="34" charset="-122"/>
                <a:cs typeface="Inter Regular" pitchFamily="34" charset="-120"/>
              </a:rPr>
              <a:t>Data/Transaction Initiated → A user or system submits a transaction</a:t>
            </a:r>
            <a:endParaRPr lang="en-US" sz="2400" dirty="0"/>
          </a:p>
          <a:p>
            <a:pPr marL="685800" lvl="1" indent="-342900" algn="l">
              <a:lnSpc>
                <a:spcPts val="3600"/>
              </a:lnSpc>
              <a:buSzPct val="100000"/>
              <a:buFont typeface="+mj-lt"/>
              <a:buAutoNum type="arabicPeriod"/>
            </a:pPr>
            <a:r>
              <a:rPr lang="en-US" sz="2400" kern="0" spc="-48" dirty="0">
                <a:solidFill>
                  <a:srgbClr val="06052B">
                    <a:alpha val="80000"/>
                  </a:srgbClr>
                </a:solidFill>
                <a:latin typeface="Inter Regular" pitchFamily="34" charset="0"/>
                <a:ea typeface="Inter Regular" pitchFamily="34" charset="-122"/>
                <a:cs typeface="Inter Regular" pitchFamily="34" charset="-120"/>
              </a:rPr>
              <a:t>Verification Process → Network nodes validate the transaction</a:t>
            </a:r>
            <a:endParaRPr lang="en-US" sz="2400" dirty="0"/>
          </a:p>
          <a:p>
            <a:pPr marL="685800" lvl="1" indent="-342900" algn="l">
              <a:lnSpc>
                <a:spcPts val="3600"/>
              </a:lnSpc>
              <a:buSzPct val="100000"/>
              <a:buFont typeface="+mj-lt"/>
              <a:buAutoNum type="arabicPeriod"/>
            </a:pPr>
            <a:r>
              <a:rPr lang="en-US" sz="2400" kern="0" spc="-48" dirty="0">
                <a:solidFill>
                  <a:srgbClr val="06052B">
                    <a:alpha val="80000"/>
                  </a:srgbClr>
                </a:solidFill>
                <a:latin typeface="Inter Regular" pitchFamily="34" charset="0"/>
                <a:ea typeface="Inter Regular" pitchFamily="34" charset="-122"/>
                <a:cs typeface="Inter Regular" pitchFamily="34" charset="-120"/>
              </a:rPr>
              <a:t>Block Creation → Verified data is added to a new block</a:t>
            </a:r>
            <a:endParaRPr lang="en-US" sz="2400" dirty="0"/>
          </a:p>
          <a:p>
            <a:pPr marL="685800" lvl="1" indent="-342900" algn="l">
              <a:lnSpc>
                <a:spcPts val="3600"/>
              </a:lnSpc>
              <a:buSzPct val="100000"/>
              <a:buFont typeface="+mj-lt"/>
              <a:buAutoNum type="arabicPeriod"/>
            </a:pPr>
            <a:r>
              <a:rPr lang="en-US" sz="2400" kern="0" spc="-48" dirty="0">
                <a:solidFill>
                  <a:srgbClr val="06052B">
                    <a:alpha val="80000"/>
                  </a:srgbClr>
                </a:solidFill>
                <a:latin typeface="Inter Regular" pitchFamily="34" charset="0"/>
                <a:ea typeface="Inter Regular" pitchFamily="34" charset="-122"/>
                <a:cs typeface="Inter Regular" pitchFamily="34" charset="-120"/>
              </a:rPr>
              <a:t>Block Linked to Chain → Block is cryptographically linked to the previous one</a:t>
            </a:r>
            <a:endParaRPr lang="en-US" sz="2400" dirty="0"/>
          </a:p>
          <a:p>
            <a:pPr marL="685800" lvl="1" indent="-342900" algn="l">
              <a:lnSpc>
                <a:spcPts val="3600"/>
              </a:lnSpc>
              <a:buSzPct val="100000"/>
              <a:buFont typeface="+mj-lt"/>
              <a:buAutoNum type="arabicPeriod"/>
            </a:pPr>
            <a:r>
              <a:rPr lang="en-US" sz="2400" kern="0" spc="-48" dirty="0">
                <a:solidFill>
                  <a:srgbClr val="06052B">
                    <a:alpha val="80000"/>
                  </a:srgbClr>
                </a:solidFill>
                <a:latin typeface="Inter Regular" pitchFamily="34" charset="0"/>
                <a:ea typeface="Inter Regular" pitchFamily="34" charset="-122"/>
                <a:cs typeface="Inter Regular" pitchFamily="34" charset="-120"/>
              </a:rPr>
              <a:t>Immutability &amp; Transparency → Data becomes tamper-proof and publicly auditable</a:t>
            </a: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3031446"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Proactive Cybersecurity Measures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403600"/>
            <a:ext cx="8031637" cy="1363133"/>
          </a:xfrm>
          <a:prstGeom prst="rect">
            <a:avLst/>
          </a:prstGeom>
          <a:noFill/>
          <a:ln/>
        </p:spPr>
        <p:txBody>
          <a:bodyPr wrap="square" lIns="0" tIns="0" rIns="0" bIns="0" rtlCol="0" anchor="t"/>
          <a:lstStyle/>
          <a:p>
            <a:pPr marL="0" indent="0" algn="l">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Building a Defense First Cyber Strategy</a:t>
            </a:r>
            <a:endParaRPr lang="en-US" sz="4600" dirty="0"/>
          </a:p>
        </p:txBody>
      </p:sp>
      <p:sp>
        <p:nvSpPr>
          <p:cNvPr id="5" name="Text 3"/>
          <p:cNvSpPr/>
          <p:nvPr/>
        </p:nvSpPr>
        <p:spPr>
          <a:xfrm>
            <a:off x="1524191" y="5257800"/>
            <a:ext cx="7938492"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A proactive cycle that reduces downtime and improves readiness.</a:t>
            </a:r>
            <a:endParaRPr lang="en-US" sz="24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2835" y="4064000"/>
            <a:ext cx="7290711" cy="7289800"/>
          </a:xfrm>
          <a:prstGeom prst="rect">
            <a:avLst/>
          </a:prstGeom>
        </p:spPr>
      </p:pic>
      <p:pic>
        <p:nvPicPr>
          <p:cNvPr id="7"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22753" y="5041900"/>
            <a:ext cx="5372772" cy="5372100"/>
          </a:xfrm>
          <a:prstGeom prst="rect">
            <a:avLst/>
          </a:prstGeom>
        </p:spPr>
      </p:pic>
      <p:pic>
        <p:nvPicPr>
          <p:cNvPr id="8"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46743" y="5727700"/>
            <a:ext cx="3950194" cy="3949700"/>
          </a:xfrm>
          <a:prstGeom prst="rect">
            <a:avLst/>
          </a:prstGeom>
        </p:spPr>
      </p:pic>
      <p:pic>
        <p:nvPicPr>
          <p:cNvPr id="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63270" y="3771900"/>
            <a:ext cx="2248181" cy="2247900"/>
          </a:xfrm>
          <a:prstGeom prst="rect">
            <a:avLst/>
          </a:prstGeom>
        </p:spPr>
      </p:pic>
      <p:pic>
        <p:nvPicPr>
          <p:cNvPr id="10" name="Image 4" descr=" "/>
          <p:cNvPicPr>
            <a:picLocks noChangeAspect="1"/>
          </p:cNvPicPr>
          <p:nvPr/>
        </p:nvPicPr>
        <p:blipFill>
          <a:blip r:embed="rId9">
            <a:extLst>
              <a:ext uri="{96DAC541-7B7A-43D3-8B79-37D633B846F1}">
                <asvg:svgBlip xmlns:asvg="http://schemas.microsoft.com/office/drawing/2016/SVG/main" r:embed="rId11"/>
              </a:ext>
            </a:extLst>
          </a:blip>
          <a:stretch>
            <a:fillRect/>
          </a:stretch>
        </p:blipFill>
        <p:spPr>
          <a:xfrm>
            <a:off x="18163270" y="9728200"/>
            <a:ext cx="2248181" cy="2247900"/>
          </a:xfrm>
          <a:prstGeom prst="rect">
            <a:avLst/>
          </a:prstGeom>
        </p:spPr>
      </p:pic>
      <p:pic>
        <p:nvPicPr>
          <p:cNvPr id="11" name="Image 5"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827178" y="6756400"/>
            <a:ext cx="2248181" cy="2235200"/>
          </a:xfrm>
          <a:prstGeom prst="rect">
            <a:avLst/>
          </a:prstGeom>
        </p:spPr>
      </p:pic>
      <p:pic>
        <p:nvPicPr>
          <p:cNvPr id="12" name="Image 6" descr=" "/>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3082635" y="6756400"/>
            <a:ext cx="2248181" cy="2235200"/>
          </a:xfrm>
          <a:prstGeom prst="rect">
            <a:avLst/>
          </a:prstGeom>
        </p:spPr>
      </p:pic>
      <p:pic>
        <p:nvPicPr>
          <p:cNvPr id="13" name="Image 7" descr=" "/>
          <p:cNvPicPr>
            <a:picLocks noChangeAspect="1"/>
          </p:cNvPicPr>
          <p:nvPr/>
        </p:nvPicPr>
        <p:blipFill>
          <a:blip r:embed="rId9">
            <a:extLst>
              <a:ext uri="{96DAC541-7B7A-43D3-8B79-37D633B846F1}">
                <asvg:svgBlip xmlns:asvg="http://schemas.microsoft.com/office/drawing/2016/SVG/main" r:embed="rId15"/>
              </a:ext>
            </a:extLst>
          </a:blip>
          <a:stretch>
            <a:fillRect/>
          </a:stretch>
        </p:blipFill>
        <p:spPr>
          <a:xfrm>
            <a:off x="14759245" y="3771900"/>
            <a:ext cx="2248181" cy="2247900"/>
          </a:xfrm>
          <a:prstGeom prst="rect">
            <a:avLst/>
          </a:prstGeom>
        </p:spPr>
      </p:pic>
      <p:pic>
        <p:nvPicPr>
          <p:cNvPr id="14" name="Image 8" descr=" "/>
          <p:cNvPicPr>
            <a:picLocks noChangeAspect="1"/>
          </p:cNvPicPr>
          <p:nvPr/>
        </p:nvPicPr>
        <p:blipFill>
          <a:blip r:embed="rId9">
            <a:extLst>
              <a:ext uri="{96DAC541-7B7A-43D3-8B79-37D633B846F1}">
                <asvg:svgBlip xmlns:asvg="http://schemas.microsoft.com/office/drawing/2016/SVG/main" r:embed="rId16"/>
              </a:ext>
            </a:extLst>
          </a:blip>
          <a:stretch>
            <a:fillRect/>
          </a:stretch>
        </p:blipFill>
        <p:spPr>
          <a:xfrm>
            <a:off x="14759245" y="9728200"/>
            <a:ext cx="2248181" cy="2247900"/>
          </a:xfrm>
          <a:prstGeom prst="rect">
            <a:avLst/>
          </a:prstGeom>
        </p:spPr>
      </p:pic>
      <p:sp>
        <p:nvSpPr>
          <p:cNvPr id="15" name="Text 4"/>
          <p:cNvSpPr/>
          <p:nvPr/>
        </p:nvSpPr>
        <p:spPr>
          <a:xfrm>
            <a:off x="20153186" y="7569200"/>
            <a:ext cx="1659674"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Threat Detection</a:t>
            </a:r>
            <a:endParaRPr lang="en-US" sz="2000" dirty="0"/>
          </a:p>
        </p:txBody>
      </p:sp>
      <p:sp>
        <p:nvSpPr>
          <p:cNvPr id="16" name="Text 5"/>
          <p:cNvSpPr/>
          <p:nvPr/>
        </p:nvSpPr>
        <p:spPr>
          <a:xfrm>
            <a:off x="18247947" y="4597400"/>
            <a:ext cx="2078826"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Incident Identification</a:t>
            </a:r>
            <a:endParaRPr lang="en-US" sz="2000" dirty="0"/>
          </a:p>
        </p:txBody>
      </p:sp>
      <p:sp>
        <p:nvSpPr>
          <p:cNvPr id="17" name="Text 6"/>
          <p:cNvSpPr/>
          <p:nvPr/>
        </p:nvSpPr>
        <p:spPr>
          <a:xfrm>
            <a:off x="14843922" y="4749800"/>
            <a:ext cx="2078826"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Containment</a:t>
            </a:r>
            <a:endParaRPr lang="en-US" sz="2000" dirty="0"/>
          </a:p>
        </p:txBody>
      </p:sp>
      <p:sp>
        <p:nvSpPr>
          <p:cNvPr id="18" name="Text 7"/>
          <p:cNvSpPr/>
          <p:nvPr/>
        </p:nvSpPr>
        <p:spPr>
          <a:xfrm>
            <a:off x="13167312" y="7734300"/>
            <a:ext cx="2078826"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Eradication</a:t>
            </a:r>
            <a:endParaRPr lang="en-US" sz="2000" dirty="0"/>
          </a:p>
        </p:txBody>
      </p:sp>
      <p:sp>
        <p:nvSpPr>
          <p:cNvPr id="19" name="Text 8"/>
          <p:cNvSpPr/>
          <p:nvPr/>
        </p:nvSpPr>
        <p:spPr>
          <a:xfrm>
            <a:off x="14843922" y="10744200"/>
            <a:ext cx="2078826"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Recovery</a:t>
            </a:r>
            <a:endParaRPr lang="en-US" sz="2000" dirty="0"/>
          </a:p>
        </p:txBody>
      </p:sp>
      <p:sp>
        <p:nvSpPr>
          <p:cNvPr id="20" name="Text 9"/>
          <p:cNvSpPr/>
          <p:nvPr/>
        </p:nvSpPr>
        <p:spPr>
          <a:xfrm>
            <a:off x="18247947" y="10591800"/>
            <a:ext cx="2078826"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Post-Incident Review</a:t>
            </a:r>
            <a:endParaRPr lang="en-US" sz="2000" dirty="0"/>
          </a:p>
        </p:txBody>
      </p:sp>
      <p:sp>
        <p:nvSpPr>
          <p:cNvPr id="21" name="Text 10"/>
          <p:cNvSpPr/>
          <p:nvPr/>
        </p:nvSpPr>
        <p:spPr>
          <a:xfrm>
            <a:off x="1524191" y="6350000"/>
            <a:ext cx="8192524" cy="2844800"/>
          </a:xfrm>
          <a:prstGeom prst="rect">
            <a:avLst/>
          </a:prstGeom>
          <a:noFill/>
          <a:ln/>
        </p:spPr>
        <p:txBody>
          <a:bodyPr wrap="square" lIns="0" tIns="0" rIns="0" bIns="0" rtlCol="0" anchor="t"/>
          <a:lstStyle/>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Threat Detection (SIEM, alerts)</a:t>
            </a:r>
            <a:endParaRPr lang="en-US" sz="2400" dirty="0"/>
          </a:p>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Incident Identification (What is affected?)</a:t>
            </a:r>
            <a:endParaRPr lang="en-US" sz="2400" dirty="0"/>
          </a:p>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Containment (Isolate impacted systems)</a:t>
            </a:r>
            <a:endParaRPr lang="en-US" sz="2400" dirty="0"/>
          </a:p>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Eradication (Remove malware, fix vulnerabilities)</a:t>
            </a:r>
            <a:endParaRPr lang="en-US" sz="2400" dirty="0"/>
          </a:p>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Recovery (Restore systems, monitor post-fix)</a:t>
            </a:r>
            <a:endParaRPr lang="en-US" sz="2400" dirty="0"/>
          </a:p>
          <a:p>
            <a:pPr marL="685800" lvl="1" indent="-342900" algn="l">
              <a:lnSpc>
                <a:spcPts val="3600"/>
              </a:lnSpc>
              <a:buSzPct val="100000"/>
              <a:buFont typeface="+mj-lt"/>
              <a:buAutoNum type="arabicPeriod"/>
            </a:pPr>
            <a:r>
              <a:rPr lang="en-US" sz="2400" kern="0" spc="-48" dirty="0">
                <a:solidFill>
                  <a:srgbClr val="FFFFFF">
                    <a:alpha val="80000"/>
                  </a:srgbClr>
                </a:solidFill>
                <a:latin typeface="Inter Regular" pitchFamily="34" charset="0"/>
                <a:ea typeface="Inter Regular" pitchFamily="34" charset="-122"/>
                <a:cs typeface="Inter Regular" pitchFamily="34" charset="-120"/>
              </a:rPr>
              <a:t>Post-Incident Review (Document lessons learned)</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AI &amp; Machine Learning in Cybersecurity</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4140200"/>
            <a:ext cx="8679418" cy="27093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Enhancing Detection, Response, and Decision Making</a:t>
            </a:r>
            <a:endParaRPr lang="en-US" sz="64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09851" y="5651500"/>
            <a:ext cx="3950194" cy="39497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38280" y="5105400"/>
            <a:ext cx="5080635" cy="50800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77797" y="4394200"/>
            <a:ext cx="6414302" cy="64135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64683" y="5038725"/>
            <a:ext cx="2870559" cy="2146300"/>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037" y="7442200"/>
            <a:ext cx="2648281" cy="381000"/>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130766" y="3975100"/>
            <a:ext cx="381048" cy="2647950"/>
          </a:xfrm>
          <a:prstGeom prst="rect">
            <a:avLst/>
          </a:prstGeom>
        </p:spPr>
      </p:pic>
      <p:pic>
        <p:nvPicPr>
          <p:cNvPr id="11"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77184" y="8648700"/>
            <a:ext cx="381048" cy="2647950"/>
          </a:xfrm>
          <a:prstGeom prst="rect">
            <a:avLst/>
          </a:prstGeom>
        </p:spPr>
      </p:pic>
      <p:pic>
        <p:nvPicPr>
          <p:cNvPr id="12"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464683" y="7439025"/>
            <a:ext cx="2794349" cy="381000"/>
          </a:xfrm>
          <a:prstGeom prst="rect">
            <a:avLst/>
          </a:prstGeom>
        </p:spPr>
      </p:pic>
      <p:pic>
        <p:nvPicPr>
          <p:cNvPr id="13"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464683" y="8086725"/>
            <a:ext cx="2870559" cy="2146300"/>
          </a:xfrm>
          <a:prstGeom prst="rect">
            <a:avLst/>
          </a:prstGeom>
        </p:spPr>
      </p:pic>
      <p:pic>
        <p:nvPicPr>
          <p:cNvPr id="14"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352794" y="6007100"/>
            <a:ext cx="3251606" cy="3251200"/>
          </a:xfrm>
          <a:prstGeom prst="rect">
            <a:avLst/>
          </a:prstGeom>
        </p:spPr>
      </p:pic>
      <p:pic>
        <p:nvPicPr>
          <p:cNvPr id="30" name="Image 9" descr=" ">
            <a:extLst>
              <a:ext uri="{FF2B5EF4-FFF2-40B4-BE49-F238E27FC236}">
                <a16:creationId xmlns:a16="http://schemas.microsoft.com/office/drawing/2014/main" id="{D4F3AF62-D431-4F61-97E5-F43A08A3900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533415" y="6171704"/>
            <a:ext cx="2903066" cy="2902704"/>
          </a:xfrm>
          <a:prstGeom prst="rect">
            <a:avLst/>
          </a:prstGeom>
        </p:spPr>
      </p:pic>
      <p:pic>
        <p:nvPicPr>
          <p:cNvPr id="16"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014619" y="6658017"/>
            <a:ext cx="1930306" cy="1930079"/>
          </a:xfrm>
          <a:prstGeom prst="rect">
            <a:avLst/>
          </a:prstGeom>
        </p:spPr>
      </p:pic>
      <p:pic>
        <p:nvPicPr>
          <p:cNvPr id="17"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13689" y="6781800"/>
            <a:ext cx="3137292" cy="1638300"/>
          </a:xfrm>
          <a:prstGeom prst="rect">
            <a:avLst/>
          </a:prstGeom>
        </p:spPr>
      </p:pic>
      <p:pic>
        <p:nvPicPr>
          <p:cNvPr id="18" name="Image 13"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573146" y="4470400"/>
            <a:ext cx="3137292" cy="1638300"/>
          </a:xfrm>
          <a:prstGeom prst="rect">
            <a:avLst/>
          </a:prstGeom>
        </p:spPr>
      </p:pic>
      <p:pic>
        <p:nvPicPr>
          <p:cNvPr id="19" name="Image 14" descr=" "/>
          <p:cNvPicPr>
            <a:picLocks noChangeAspect="1"/>
          </p:cNvPicPr>
          <p:nvPr/>
        </p:nvPicPr>
        <p:blipFill>
          <a:blip r:embed="rId29">
            <a:extLst>
              <a:ext uri="{96DAC541-7B7A-43D3-8B79-37D633B846F1}">
                <asvg:svgBlip xmlns:asvg="http://schemas.microsoft.com/office/drawing/2016/SVG/main" r:embed="rId31"/>
              </a:ext>
            </a:extLst>
          </a:blip>
          <a:stretch>
            <a:fillRect/>
          </a:stretch>
        </p:blipFill>
        <p:spPr>
          <a:xfrm>
            <a:off x="19573146" y="6781800"/>
            <a:ext cx="3137292" cy="1638300"/>
          </a:xfrm>
          <a:prstGeom prst="rect">
            <a:avLst/>
          </a:prstGeom>
        </p:spPr>
      </p:pic>
      <p:pic>
        <p:nvPicPr>
          <p:cNvPr id="20" name="Image 15" descr=" "/>
          <p:cNvPicPr>
            <a:picLocks noChangeAspect="1"/>
          </p:cNvPicPr>
          <p:nvPr/>
        </p:nvPicPr>
        <p:blipFill>
          <a:blip r:embed="rId29">
            <a:extLst>
              <a:ext uri="{96DAC541-7B7A-43D3-8B79-37D633B846F1}">
                <asvg:svgBlip xmlns:asvg="http://schemas.microsoft.com/office/drawing/2016/SVG/main" r:embed="rId32"/>
              </a:ext>
            </a:extLst>
          </a:blip>
          <a:stretch>
            <a:fillRect/>
          </a:stretch>
        </p:blipFill>
        <p:spPr>
          <a:xfrm>
            <a:off x="19573146" y="9093200"/>
            <a:ext cx="3137292" cy="1638300"/>
          </a:xfrm>
          <a:prstGeom prst="rect">
            <a:avLst/>
          </a:prstGeom>
        </p:spPr>
      </p:pic>
      <p:sp>
        <p:nvSpPr>
          <p:cNvPr id="21" name="Text 3"/>
          <p:cNvSpPr/>
          <p:nvPr/>
        </p:nvSpPr>
        <p:spPr>
          <a:xfrm>
            <a:off x="11050381" y="7416800"/>
            <a:ext cx="1765521"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Data Feeds</a:t>
            </a:r>
            <a:endParaRPr lang="en-US" sz="2400" dirty="0"/>
          </a:p>
        </p:txBody>
      </p:sp>
      <p:sp>
        <p:nvSpPr>
          <p:cNvPr id="22" name="Text 4"/>
          <p:cNvSpPr/>
          <p:nvPr/>
        </p:nvSpPr>
        <p:spPr>
          <a:xfrm>
            <a:off x="20309838" y="5105400"/>
            <a:ext cx="1765521"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Data Feeds</a:t>
            </a:r>
            <a:endParaRPr lang="en-US" sz="2400" dirty="0"/>
          </a:p>
        </p:txBody>
      </p:sp>
      <p:sp>
        <p:nvSpPr>
          <p:cNvPr id="23" name="Text 5"/>
          <p:cNvSpPr/>
          <p:nvPr/>
        </p:nvSpPr>
        <p:spPr>
          <a:xfrm>
            <a:off x="20678184" y="7416800"/>
            <a:ext cx="1016127"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Alerts</a:t>
            </a:r>
            <a:endParaRPr lang="en-US" sz="2400" dirty="0"/>
          </a:p>
        </p:txBody>
      </p:sp>
      <p:sp>
        <p:nvSpPr>
          <p:cNvPr id="24" name="Text 6"/>
          <p:cNvSpPr/>
          <p:nvPr/>
        </p:nvSpPr>
        <p:spPr>
          <a:xfrm>
            <a:off x="20398750" y="9728200"/>
            <a:ext cx="158769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Reporting</a:t>
            </a:r>
            <a:endParaRPr lang="en-US" sz="2400" dirty="0"/>
          </a:p>
        </p:txBody>
      </p:sp>
      <p:sp>
        <p:nvSpPr>
          <p:cNvPr id="25" name="Text 7"/>
          <p:cNvSpPr/>
          <p:nvPr/>
        </p:nvSpPr>
        <p:spPr>
          <a:xfrm>
            <a:off x="1524191" y="7035800"/>
            <a:ext cx="6769946" cy="37592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This workflow shows how AI automates cybersecurity. It starts with data collection from systems and users. Then, AI performs anomaly detection to spot unusual behavior. Threats are classified, and the system triggers an automated response like isolation or alerts. Finally, AI enters a learning phase, improving accuracy over time.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4454407" y="9626600"/>
            <a:ext cx="8510064" cy="19304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Cyber threats continue to evolve, making digital defense an essential aspect of modern business strategy. This presentation explores effective cybersecurity strategies, emerging threats, and solutions to safeguard sensitive data.</a:t>
            </a:r>
            <a:endParaRPr lang="en-US" sz="2400" dirty="0"/>
          </a:p>
        </p:txBody>
      </p:sp>
      <p:sp>
        <p:nvSpPr>
          <p:cNvPr id="3" name="Text 1"/>
          <p:cNvSpPr/>
          <p:nvPr/>
        </p:nvSpPr>
        <p:spPr>
          <a:xfrm>
            <a:off x="1524191" y="3403600"/>
            <a:ext cx="12472959" cy="7759700"/>
          </a:xfrm>
          <a:prstGeom prst="rect">
            <a:avLst/>
          </a:prstGeom>
          <a:noFill/>
          <a:ln/>
        </p:spPr>
        <p:txBody>
          <a:bodyPr wrap="square" lIns="0" tIns="0" rIns="0" bIns="0" rtlCol="0" anchor="t"/>
          <a:lstStyle/>
          <a:p>
            <a:pPr marL="0" indent="0" algn="l">
              <a:lnSpc>
                <a:spcPts val="11700"/>
              </a:lnSpc>
              <a:buNone/>
            </a:pPr>
            <a:r>
              <a:rPr lang="en-US" sz="7800" kern="0" spc="-156"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“The knock-on effect of a data breach can be devastating for a company. It is about a lot more than a financial loss.”</a:t>
            </a:r>
            <a:endParaRPr lang="en-US" sz="7800" dirty="0"/>
          </a:p>
        </p:txBody>
      </p:sp>
      <p:sp>
        <p:nvSpPr>
          <p:cNvPr id="4" name="Text 2"/>
          <p:cNvSpPr/>
          <p:nvPr/>
        </p:nvSpPr>
        <p:spPr>
          <a:xfrm>
            <a:off x="1524191" y="11087100"/>
            <a:ext cx="3365921"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 Christopher Graham</a:t>
            </a:r>
            <a:endParaRPr lang="en-US" sz="24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87461" y="3416300"/>
            <a:ext cx="3175397" cy="31623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3276" y="3416300"/>
            <a:ext cx="3175397" cy="31623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06413" y="3416300"/>
            <a:ext cx="2133867" cy="31623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35854" y="3403600"/>
            <a:ext cx="2133867" cy="3162300"/>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938067" y="3416300"/>
            <a:ext cx="1130441" cy="3162300"/>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794924" y="3416300"/>
            <a:ext cx="1143143" cy="3162300"/>
          </a:xfrm>
          <a:prstGeom prst="rect">
            <a:avLst/>
          </a:prstGeom>
        </p:spPr>
      </p:pic>
      <p:pic>
        <p:nvPicPr>
          <p:cNvPr id="11"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811051" y="3416300"/>
            <a:ext cx="254032" cy="3162300"/>
          </a:xfrm>
          <a:prstGeom prst="rect">
            <a:avLst/>
          </a:prstGeom>
        </p:spPr>
      </p:pic>
      <p:sp>
        <p:nvSpPr>
          <p:cNvPr id="12" name="Text 3"/>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The Importance of Cybersecurity</a:t>
            </a:r>
            <a:endParaRPr lang="en-US" sz="2000" dirty="0"/>
          </a:p>
        </p:txBody>
      </p:sp>
      <p:sp>
        <p:nvSpPr>
          <p:cNvPr id="13" name="Text 4"/>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3336284"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Incident Response &amp; Recovery Planning</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384473" y="3403600"/>
            <a:ext cx="8781031" cy="27093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Reducing Impact Through Preparedness and Speed</a:t>
            </a:r>
            <a:endParaRPr lang="en-US" sz="64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705" y="3403600"/>
            <a:ext cx="12422153" cy="69850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9857" y="3810000"/>
            <a:ext cx="11583848" cy="9398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5543" y="7537450"/>
            <a:ext cx="11812476" cy="12700"/>
          </a:xfrm>
          <a:prstGeom prst="rect">
            <a:avLst/>
          </a:prstGeom>
        </p:spPr>
      </p:pic>
      <p:pic>
        <p:nvPicPr>
          <p:cNvPr id="8" name="Image 3"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745543" y="6267450"/>
            <a:ext cx="11812476" cy="12700"/>
          </a:xfrm>
          <a:prstGeom prst="rect">
            <a:avLst/>
          </a:prstGeom>
        </p:spPr>
      </p:pic>
      <p:pic>
        <p:nvPicPr>
          <p:cNvPr id="9" name="Image 4" descr=" "/>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0745543" y="8807450"/>
            <a:ext cx="11812476" cy="12700"/>
          </a:xfrm>
          <a:prstGeom prst="rect">
            <a:avLst/>
          </a:prstGeom>
        </p:spPr>
      </p:pic>
      <p:pic>
        <p:nvPicPr>
          <p:cNvPr id="10" name="Image 5" descr=" "/>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45430" y="5003800"/>
            <a:ext cx="12702" cy="5080000"/>
          </a:xfrm>
          <a:prstGeom prst="rect">
            <a:avLst/>
          </a:prstGeom>
        </p:spPr>
      </p:pic>
      <p:sp>
        <p:nvSpPr>
          <p:cNvPr id="11" name="Text 3"/>
          <p:cNvSpPr/>
          <p:nvPr/>
        </p:nvSpPr>
        <p:spPr>
          <a:xfrm>
            <a:off x="11150543" y="4013200"/>
            <a:ext cx="3527231"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52921">
                    <a:alpha val="100000"/>
                  </a:srgbClr>
                </a:solidFill>
                <a:latin typeface="Inter Regular" pitchFamily="34" charset="0"/>
                <a:ea typeface="Inter Regular" pitchFamily="34" charset="-122"/>
                <a:cs typeface="Inter Regular" pitchFamily="34" charset="-120"/>
              </a:rPr>
              <a:t>Benefit</a:t>
            </a:r>
            <a:endParaRPr lang="en-US" sz="2400" dirty="0"/>
          </a:p>
        </p:txBody>
      </p:sp>
      <p:sp>
        <p:nvSpPr>
          <p:cNvPr id="12" name="Text 4"/>
          <p:cNvSpPr/>
          <p:nvPr/>
        </p:nvSpPr>
        <p:spPr>
          <a:xfrm>
            <a:off x="11157129" y="5232400"/>
            <a:ext cx="451928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Faster Threat Containment</a:t>
            </a:r>
            <a:endParaRPr lang="en-US" sz="2400" dirty="0"/>
          </a:p>
        </p:txBody>
      </p:sp>
      <p:sp>
        <p:nvSpPr>
          <p:cNvPr id="13" name="Text 5"/>
          <p:cNvSpPr/>
          <p:nvPr/>
        </p:nvSpPr>
        <p:spPr>
          <a:xfrm>
            <a:off x="11157129" y="6502400"/>
            <a:ext cx="4697640"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Lower Recovery Costs</a:t>
            </a:r>
            <a:endParaRPr lang="en-US" sz="2400" dirty="0"/>
          </a:p>
        </p:txBody>
      </p:sp>
      <p:sp>
        <p:nvSpPr>
          <p:cNvPr id="14" name="Text 6"/>
          <p:cNvSpPr/>
          <p:nvPr/>
        </p:nvSpPr>
        <p:spPr>
          <a:xfrm>
            <a:off x="11151994" y="7772400"/>
            <a:ext cx="478849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Improved Regulatory Compliance</a:t>
            </a:r>
            <a:endParaRPr lang="en-US" sz="2400" dirty="0"/>
          </a:p>
        </p:txBody>
      </p:sp>
      <p:sp>
        <p:nvSpPr>
          <p:cNvPr id="15" name="Text 7"/>
          <p:cNvSpPr/>
          <p:nvPr/>
        </p:nvSpPr>
        <p:spPr>
          <a:xfrm>
            <a:off x="11150543" y="9042400"/>
            <a:ext cx="4269729"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Increased Customer Trust</a:t>
            </a:r>
            <a:endParaRPr lang="en-US" sz="2400" dirty="0"/>
          </a:p>
        </p:txBody>
      </p:sp>
      <p:sp>
        <p:nvSpPr>
          <p:cNvPr id="16" name="Text 8"/>
          <p:cNvSpPr/>
          <p:nvPr/>
        </p:nvSpPr>
        <p:spPr>
          <a:xfrm>
            <a:off x="17058232" y="5232400"/>
            <a:ext cx="548708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Reduces downtime and breach impact</a:t>
            </a:r>
            <a:endParaRPr lang="en-US" sz="2400" dirty="0"/>
          </a:p>
        </p:txBody>
      </p:sp>
      <p:sp>
        <p:nvSpPr>
          <p:cNvPr id="17" name="Text 9"/>
          <p:cNvSpPr/>
          <p:nvPr/>
        </p:nvSpPr>
        <p:spPr>
          <a:xfrm>
            <a:off x="17056781" y="6502400"/>
            <a:ext cx="560285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Avoids expensive damage control</a:t>
            </a:r>
            <a:endParaRPr lang="en-US" sz="2400" dirty="0"/>
          </a:p>
        </p:txBody>
      </p:sp>
      <p:sp>
        <p:nvSpPr>
          <p:cNvPr id="18" name="Text 10"/>
          <p:cNvSpPr/>
          <p:nvPr/>
        </p:nvSpPr>
        <p:spPr>
          <a:xfrm>
            <a:off x="17058232" y="7772400"/>
            <a:ext cx="548708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Prevents fines for delayed reporting</a:t>
            </a:r>
            <a:endParaRPr lang="en-US" sz="2400" dirty="0"/>
          </a:p>
        </p:txBody>
      </p:sp>
      <p:sp>
        <p:nvSpPr>
          <p:cNvPr id="19" name="Text 11"/>
          <p:cNvSpPr/>
          <p:nvPr/>
        </p:nvSpPr>
        <p:spPr>
          <a:xfrm>
            <a:off x="17058232" y="9042400"/>
            <a:ext cx="5601400"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Shows control and accountability</a:t>
            </a:r>
            <a:endParaRPr lang="en-US" sz="2400" dirty="0"/>
          </a:p>
        </p:txBody>
      </p:sp>
      <p:sp>
        <p:nvSpPr>
          <p:cNvPr id="20" name="Text 12"/>
          <p:cNvSpPr/>
          <p:nvPr/>
        </p:nvSpPr>
        <p:spPr>
          <a:xfrm>
            <a:off x="17058232" y="4013200"/>
            <a:ext cx="2413302"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52921">
                    <a:alpha val="100000"/>
                  </a:srgbClr>
                </a:solidFill>
                <a:latin typeface="Inter Regular" pitchFamily="34" charset="0"/>
                <a:ea typeface="Inter Regular" pitchFamily="34" charset="-122"/>
                <a:cs typeface="Inter Regular" pitchFamily="34" charset="-120"/>
              </a:rPr>
              <a:t>Best Practice</a:t>
            </a:r>
            <a:endParaRPr lang="en-US" sz="2400" dirty="0"/>
          </a:p>
        </p:txBody>
      </p:sp>
      <p:pic>
        <p:nvPicPr>
          <p:cNvPr id="21" name="Image 6"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45430" y="4006850"/>
            <a:ext cx="12702" cy="552450"/>
          </a:xfrm>
          <a:prstGeom prst="rect">
            <a:avLst/>
          </a:prstGeom>
        </p:spPr>
      </p:pic>
      <p:sp>
        <p:nvSpPr>
          <p:cNvPr id="22" name="Text 13"/>
          <p:cNvSpPr/>
          <p:nvPr/>
        </p:nvSpPr>
        <p:spPr>
          <a:xfrm>
            <a:off x="1384473" y="6350000"/>
            <a:ext cx="7938492" cy="5588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Incident Response Workflow – Summary</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Preparation: Build your response team, define tools and protocols</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Detection &amp; Analysis: Spot and verify suspicious activity</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Containment: Isolate affected systems to limit spread</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Eradication: Remove threats and fix exploited vulnerabilities</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Recovery: Restore from clean backups and resume operations</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Post-Incident Review: Learn, document, and improve future response</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1524191" y="1524000"/>
            <a:ext cx="346330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Cybersecurity Compliance &amp; Regulations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657600"/>
            <a:ext cx="11067317" cy="18965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Aligning with Global Standards to Minimize Risk</a:t>
            </a:r>
            <a:endParaRPr lang="en-US" sz="6400" dirty="0"/>
          </a:p>
        </p:txBody>
      </p:sp>
      <p:sp>
        <p:nvSpPr>
          <p:cNvPr id="5" name="Text 3"/>
          <p:cNvSpPr/>
          <p:nvPr/>
        </p:nvSpPr>
        <p:spPr>
          <a:xfrm>
            <a:off x="1524191" y="6959600"/>
            <a:ext cx="1553828" cy="1236133"/>
          </a:xfrm>
          <a:prstGeom prst="rect">
            <a:avLst/>
          </a:prstGeom>
          <a:noFill/>
          <a:ln/>
        </p:spPr>
        <p:txBody>
          <a:bodyPr wrap="square" lIns="0" tIns="0" rIns="0" bIns="0" rtlCol="0" anchor="t"/>
          <a:lstStyle/>
          <a:p>
            <a:pPr marL="0" indent="0" algn="l">
              <a:lnSpc>
                <a:spcPts val="7300"/>
              </a:lnSpc>
              <a:buNone/>
            </a:pPr>
            <a:r>
              <a:rPr lang="en-US" sz="7300" kern="0" spc="-146"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EU</a:t>
            </a:r>
            <a:endParaRPr lang="en-US" sz="7300" dirty="0"/>
          </a:p>
        </p:txBody>
      </p:sp>
      <p:sp>
        <p:nvSpPr>
          <p:cNvPr id="6" name="Text 4"/>
          <p:cNvSpPr/>
          <p:nvPr/>
        </p:nvSpPr>
        <p:spPr>
          <a:xfrm>
            <a:off x="3226203" y="6959600"/>
            <a:ext cx="9195949"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General Data Protection Regulation (GDPR) focuses on data privacy and user consent, with penalties of up to €20 million or 4% of global annual revenue for violations</a:t>
            </a:r>
            <a:endParaRPr lang="en-US" sz="2400" dirty="0"/>
          </a:p>
        </p:txBody>
      </p:sp>
      <p:sp>
        <p:nvSpPr>
          <p:cNvPr id="7" name="Text 5"/>
          <p:cNvSpPr/>
          <p:nvPr/>
        </p:nvSpPr>
        <p:spPr>
          <a:xfrm>
            <a:off x="3226203" y="8737600"/>
            <a:ext cx="9195949"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NIST Cybersecurity Framework provides security guidelines for federal agencies and critical infrastructure, serving as a voluntary but widely adopted standard.</a:t>
            </a:r>
            <a:endParaRPr lang="en-US" sz="2400" dirty="0"/>
          </a:p>
        </p:txBody>
      </p:sp>
      <p:sp>
        <p:nvSpPr>
          <p:cNvPr id="8" name="Text 6"/>
          <p:cNvSpPr/>
          <p:nvPr/>
        </p:nvSpPr>
        <p:spPr>
          <a:xfrm>
            <a:off x="3226203" y="10515600"/>
            <a:ext cx="9195949"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California Consumer Privacy Act (CCPA) gives consumers rights over their personal data and imposes fines of up to $7,500 per intentional violation.</a:t>
            </a:r>
            <a:endParaRPr lang="en-US" sz="2400" dirty="0"/>
          </a:p>
        </p:txBody>
      </p:sp>
      <p:sp>
        <p:nvSpPr>
          <p:cNvPr id="9" name="Text 7"/>
          <p:cNvSpPr/>
          <p:nvPr/>
        </p:nvSpPr>
        <p:spPr>
          <a:xfrm>
            <a:off x="1524191" y="8737600"/>
            <a:ext cx="1541126" cy="1236133"/>
          </a:xfrm>
          <a:prstGeom prst="rect">
            <a:avLst/>
          </a:prstGeom>
          <a:noFill/>
          <a:ln/>
        </p:spPr>
        <p:txBody>
          <a:bodyPr wrap="square" lIns="0" tIns="0" rIns="0" bIns="0" rtlCol="0" anchor="t"/>
          <a:lstStyle/>
          <a:p>
            <a:pPr marL="0" indent="0" algn="l">
              <a:lnSpc>
                <a:spcPts val="7300"/>
              </a:lnSpc>
              <a:buNone/>
            </a:pPr>
            <a:r>
              <a:rPr lang="en-US" sz="7300" kern="0" spc="-146"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US</a:t>
            </a:r>
            <a:endParaRPr lang="en-US" sz="7300" dirty="0"/>
          </a:p>
        </p:txBody>
      </p:sp>
      <p:sp>
        <p:nvSpPr>
          <p:cNvPr id="10" name="Text 8"/>
          <p:cNvSpPr/>
          <p:nvPr/>
        </p:nvSpPr>
        <p:spPr>
          <a:xfrm>
            <a:off x="1524191" y="10515600"/>
            <a:ext cx="1630037" cy="1236133"/>
          </a:xfrm>
          <a:prstGeom prst="rect">
            <a:avLst/>
          </a:prstGeom>
          <a:noFill/>
          <a:ln/>
        </p:spPr>
        <p:txBody>
          <a:bodyPr wrap="square" lIns="0" tIns="0" rIns="0" bIns="0" rtlCol="0" anchor="t"/>
          <a:lstStyle/>
          <a:p>
            <a:pPr marL="0" indent="0" algn="l">
              <a:lnSpc>
                <a:spcPts val="7300"/>
              </a:lnSpc>
              <a:buNone/>
            </a:pPr>
            <a:r>
              <a:rPr lang="en-US" sz="7300" kern="0" spc="-146"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CA</a:t>
            </a:r>
            <a:endParaRPr lang="en-US" sz="7300" dirty="0"/>
          </a:p>
        </p:txBody>
      </p:sp>
      <p:pic>
        <p:nvPicPr>
          <p:cNvPr id="11"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8528050"/>
            <a:ext cx="10796349" cy="12700"/>
          </a:xfrm>
          <a:prstGeom prst="rect">
            <a:avLst/>
          </a:prstGeom>
        </p:spPr>
      </p:pic>
      <p:pic>
        <p:nvPicPr>
          <p:cNvPr id="12" name="Image 1" descr=" "/>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524191" y="10306050"/>
            <a:ext cx="10796349" cy="12700"/>
          </a:xfrm>
          <a:prstGeom prst="rect">
            <a:avLst/>
          </a:prstGeom>
        </p:spPr>
      </p:pic>
      <p:sp>
        <p:nvSpPr>
          <p:cNvPr id="13" name="Shape 9"/>
          <p:cNvSpPr/>
          <p:nvPr/>
        </p:nvSpPr>
        <p:spPr>
          <a:xfrm>
            <a:off x="14727491" y="3657600"/>
            <a:ext cx="6655632" cy="6654800"/>
          </a:xfrm>
          <a:prstGeom prst="ellipse">
            <a:avLst/>
          </a:prstGeom>
          <a:solidFill>
            <a:srgbClr val="695BF9">
              <a:alpha val="100000"/>
            </a:srgbClr>
          </a:solidFill>
          <a:ln/>
        </p:spPr>
        <p:txBody>
          <a:bodyPr/>
          <a:lstStyle/>
          <a:p>
            <a:endParaRPr lang="en-ID"/>
          </a:p>
        </p:txBody>
      </p:sp>
      <p:sp>
        <p:nvSpPr>
          <p:cNvPr id="14" name="Shape 10"/>
          <p:cNvSpPr/>
          <p:nvPr/>
        </p:nvSpPr>
        <p:spPr>
          <a:xfrm>
            <a:off x="16370511" y="6511646"/>
            <a:ext cx="3383512" cy="3397011"/>
          </a:xfrm>
          <a:prstGeom prst="ellipse">
            <a:avLst/>
          </a:prstGeom>
          <a:solidFill>
            <a:srgbClr val="22184E">
              <a:alpha val="100000"/>
            </a:srgbClr>
          </a:solidFill>
          <a:ln/>
        </p:spPr>
        <p:txBody>
          <a:bodyPr/>
          <a:lstStyle/>
          <a:p>
            <a:endParaRPr lang="en-ID"/>
          </a:p>
        </p:txBody>
      </p:sp>
      <p:sp>
        <p:nvSpPr>
          <p:cNvPr id="15" name="Text 11"/>
          <p:cNvSpPr/>
          <p:nvPr/>
        </p:nvSpPr>
        <p:spPr>
          <a:xfrm>
            <a:off x="16098427" y="8001319"/>
            <a:ext cx="3913754" cy="752931"/>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Proactive Compliance Investment</a:t>
            </a:r>
            <a:endParaRPr lang="en-US" sz="2000" dirty="0"/>
          </a:p>
        </p:txBody>
      </p:sp>
      <p:sp>
        <p:nvSpPr>
          <p:cNvPr id="16" name="Text 12"/>
          <p:cNvSpPr/>
          <p:nvPr/>
        </p:nvSpPr>
        <p:spPr>
          <a:xfrm>
            <a:off x="16098427" y="5411794"/>
            <a:ext cx="3913754" cy="418799"/>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Average Breach Penalty</a:t>
            </a:r>
            <a:endParaRPr lang="en-US" sz="2000" dirty="0"/>
          </a:p>
        </p:txBody>
      </p:sp>
      <p:sp>
        <p:nvSpPr>
          <p:cNvPr id="17" name="Shape 13"/>
          <p:cNvSpPr/>
          <p:nvPr/>
        </p:nvSpPr>
        <p:spPr>
          <a:xfrm>
            <a:off x="15013276" y="10960100"/>
            <a:ext cx="546168" cy="546100"/>
          </a:xfrm>
          <a:prstGeom prst="ellipse">
            <a:avLst/>
          </a:prstGeom>
          <a:solidFill>
            <a:srgbClr val="22184E">
              <a:alpha val="100000"/>
            </a:srgbClr>
          </a:solidFill>
          <a:ln/>
        </p:spPr>
        <p:txBody>
          <a:bodyPr/>
          <a:lstStyle/>
          <a:p>
            <a:endParaRPr lang="en-ID"/>
          </a:p>
        </p:txBody>
      </p:sp>
      <p:sp>
        <p:nvSpPr>
          <p:cNvPr id="18" name="Text 14"/>
          <p:cNvSpPr/>
          <p:nvPr/>
        </p:nvSpPr>
        <p:spPr>
          <a:xfrm>
            <a:off x="15775372" y="10960100"/>
            <a:ext cx="5736884"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Proactive Compliance Investment: $0.15M (e.g., annual costs for audits, tools, and training)</a:t>
            </a:r>
            <a:endParaRPr lang="en-US" sz="2000" dirty="0"/>
          </a:p>
        </p:txBody>
      </p:sp>
      <p:sp>
        <p:nvSpPr>
          <p:cNvPr id="19" name="Shape 15"/>
          <p:cNvSpPr/>
          <p:nvPr/>
        </p:nvSpPr>
        <p:spPr>
          <a:xfrm>
            <a:off x="15013276" y="11925300"/>
            <a:ext cx="546168" cy="546100"/>
          </a:xfrm>
          <a:prstGeom prst="ellipse">
            <a:avLst/>
          </a:prstGeom>
          <a:solidFill>
            <a:srgbClr val="695BF9">
              <a:alpha val="100000"/>
            </a:srgbClr>
          </a:solidFill>
          <a:ln/>
        </p:spPr>
        <p:txBody>
          <a:bodyPr/>
          <a:lstStyle/>
          <a:p>
            <a:endParaRPr lang="en-ID"/>
          </a:p>
        </p:txBody>
      </p:sp>
      <p:sp>
        <p:nvSpPr>
          <p:cNvPr id="20" name="Text 16"/>
          <p:cNvSpPr/>
          <p:nvPr/>
        </p:nvSpPr>
        <p:spPr>
          <a:xfrm>
            <a:off x="15775372" y="11925300"/>
            <a:ext cx="5749585"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Average Breach Penalty: $3.0M (includes fines, legal fees, and recovery)</a:t>
            </a:r>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3031446"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Case Studies &amp; Success Stories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524191" y="3657600"/>
            <a:ext cx="8031637" cy="1947333"/>
          </a:xfrm>
          <a:prstGeom prst="rect">
            <a:avLst/>
          </a:prstGeom>
          <a:noFill/>
          <a:ln/>
        </p:spPr>
        <p:txBody>
          <a:bodyPr wrap="square" lIns="0" tIns="0" rIns="0" bIns="0" rtlCol="0" anchor="t"/>
          <a:lstStyle/>
          <a:p>
            <a:pPr marL="0" indent="0" algn="l">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How Cybersecurity Investments Lead to Real Business Resilience</a:t>
            </a:r>
            <a:endParaRPr lang="en-US" sz="4600" dirty="0"/>
          </a:p>
        </p:txBody>
      </p:sp>
      <p:sp>
        <p:nvSpPr>
          <p:cNvPr id="5" name="Text 3"/>
          <p:cNvSpPr/>
          <p:nvPr/>
        </p:nvSpPr>
        <p:spPr>
          <a:xfrm>
            <a:off x="1524191" y="5664200"/>
            <a:ext cx="7938492" cy="37592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In 2021, a major global retail company suffered a data breach exposing customer payment info. After investing in a comprehensive cybersecurity upgrade including endpoint protection, employee training, and a 24/7 SOC they reduced threats by 90%, achieved full compliance with GDPR and CCPA, and restored customer trust. Their recovery included a new incident response plan and faster detection tools, preventing future attacks.</a:t>
            </a:r>
            <a:endParaRPr lang="en-US" sz="2400" dirty="0"/>
          </a:p>
        </p:txBody>
      </p:sp>
      <p:pic>
        <p:nvPicPr>
          <p:cNvPr id="6"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58245" y="7835900"/>
            <a:ext cx="12117314" cy="4699000"/>
          </a:xfrm>
          <a:prstGeom prst="rect">
            <a:avLst/>
          </a:prstGeom>
        </p:spPr>
      </p:pic>
      <p:sp>
        <p:nvSpPr>
          <p:cNvPr id="7" name="Text 4"/>
          <p:cNvSpPr/>
          <p:nvPr/>
        </p:nvSpPr>
        <p:spPr>
          <a:xfrm>
            <a:off x="14352794" y="10922000"/>
            <a:ext cx="245987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4 Hour Detection</a:t>
            </a:r>
            <a:endParaRPr lang="en-US" sz="2000" dirty="0"/>
          </a:p>
        </p:txBody>
      </p:sp>
      <p:sp>
        <p:nvSpPr>
          <p:cNvPr id="8" name="Text 5"/>
          <p:cNvSpPr/>
          <p:nvPr/>
        </p:nvSpPr>
        <p:spPr>
          <a:xfrm>
            <a:off x="16956619" y="9575800"/>
            <a:ext cx="4898579" cy="2370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Following cybersecurity upgrades, phishing success dropped to 3%, threat detection improved to 4 hours, breaches were eliminated, and compliance increased to 95%, enhancing overall security.</a:t>
            </a:r>
            <a:endParaRPr lang="en-US" sz="2000" dirty="0"/>
          </a:p>
        </p:txBody>
      </p:sp>
      <p:sp>
        <p:nvSpPr>
          <p:cNvPr id="9" name="Text 6"/>
          <p:cNvSpPr/>
          <p:nvPr/>
        </p:nvSpPr>
        <p:spPr>
          <a:xfrm>
            <a:off x="14352794" y="9575800"/>
            <a:ext cx="2794349" cy="1625600"/>
          </a:xfrm>
          <a:prstGeom prst="rect">
            <a:avLst/>
          </a:prstGeom>
          <a:noFill/>
          <a:ln/>
        </p:spPr>
        <p:txBody>
          <a:bodyPr wrap="square" lIns="0" tIns="0" rIns="0" bIns="0" rtlCol="0" anchor="t"/>
          <a:lstStyle/>
          <a:p>
            <a:pPr marL="0" indent="0" algn="l">
              <a:lnSpc>
                <a:spcPts val="9600"/>
              </a:lnSpc>
              <a:buNone/>
            </a:pPr>
            <a:r>
              <a:rPr lang="en-US" sz="9600" kern="0" spc="-288" dirty="0">
                <a:solidFill>
                  <a:srgbClr val="E9E9E9">
                    <a:alpha val="80000"/>
                  </a:srgbClr>
                </a:solidFill>
                <a:latin typeface="Red Hat Display Variable Bold" pitchFamily="34" charset="0"/>
                <a:ea typeface="Red Hat Display Variable Bold" pitchFamily="34" charset="-122"/>
                <a:cs typeface="Red Hat Display Variable Bold" pitchFamily="34" charset="-120"/>
              </a:rPr>
              <a:t>95%</a:t>
            </a:r>
            <a:endParaRPr lang="en-US" sz="9600" dirty="0"/>
          </a:p>
        </p:txBody>
      </p:sp>
      <p:pic>
        <p:nvPicPr>
          <p:cNvPr id="10"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8245" y="2882900"/>
            <a:ext cx="12117314" cy="4699000"/>
          </a:xfrm>
          <a:prstGeom prst="rect">
            <a:avLst/>
          </a:prstGeom>
        </p:spPr>
      </p:pic>
      <p:sp>
        <p:nvSpPr>
          <p:cNvPr id="11" name="Text 7"/>
          <p:cNvSpPr/>
          <p:nvPr/>
        </p:nvSpPr>
        <p:spPr>
          <a:xfrm>
            <a:off x="16956619" y="4635500"/>
            <a:ext cx="4949385" cy="2370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Before enhancing cybersecurity, the company had a 23% phishing success rate, two-week detection delays, four annual breaches, and a 65% compliance score—leaving it exposed to significant risks.</a:t>
            </a:r>
            <a:endParaRPr lang="en-US" sz="2000" dirty="0"/>
          </a:p>
        </p:txBody>
      </p:sp>
      <p:sp>
        <p:nvSpPr>
          <p:cNvPr id="12" name="Text 8"/>
          <p:cNvSpPr/>
          <p:nvPr/>
        </p:nvSpPr>
        <p:spPr>
          <a:xfrm>
            <a:off x="14352794" y="5905500"/>
            <a:ext cx="2459874"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2 weeks Detection</a:t>
            </a:r>
            <a:endParaRPr lang="en-US" sz="2000" dirty="0"/>
          </a:p>
        </p:txBody>
      </p:sp>
      <p:sp>
        <p:nvSpPr>
          <p:cNvPr id="13" name="Text 9"/>
          <p:cNvSpPr/>
          <p:nvPr/>
        </p:nvSpPr>
        <p:spPr>
          <a:xfrm>
            <a:off x="14352794" y="4635500"/>
            <a:ext cx="2781648" cy="1625600"/>
          </a:xfrm>
          <a:prstGeom prst="rect">
            <a:avLst/>
          </a:prstGeom>
          <a:noFill/>
          <a:ln/>
        </p:spPr>
        <p:txBody>
          <a:bodyPr wrap="square" lIns="0" tIns="0" rIns="0" bIns="0" rtlCol="0" anchor="t"/>
          <a:lstStyle/>
          <a:p>
            <a:pPr marL="0" indent="0" algn="l">
              <a:lnSpc>
                <a:spcPts val="9600"/>
              </a:lnSpc>
              <a:buNone/>
            </a:pPr>
            <a:r>
              <a:rPr lang="en-US" sz="9600" kern="0" spc="-288" dirty="0">
                <a:solidFill>
                  <a:srgbClr val="E9E9E9">
                    <a:alpha val="80000"/>
                  </a:srgbClr>
                </a:solidFill>
                <a:latin typeface="Red Hat Display Variable Bold" pitchFamily="34" charset="0"/>
                <a:ea typeface="Red Hat Display Variable Bold" pitchFamily="34" charset="-122"/>
                <a:cs typeface="Red Hat Display Variable Bold" pitchFamily="34" charset="-120"/>
              </a:rPr>
              <a:t>65%</a:t>
            </a:r>
            <a:endParaRPr lang="en-US" sz="9600" dirty="0"/>
          </a:p>
        </p:txBody>
      </p:sp>
      <p:sp>
        <p:nvSpPr>
          <p:cNvPr id="14" name="Text 10"/>
          <p:cNvSpPr/>
          <p:nvPr/>
        </p:nvSpPr>
        <p:spPr>
          <a:xfrm>
            <a:off x="11151994" y="3378200"/>
            <a:ext cx="2959470"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Before Investment</a:t>
            </a:r>
            <a:endParaRPr lang="en-US" sz="2400" dirty="0"/>
          </a:p>
        </p:txBody>
      </p:sp>
      <p:sp>
        <p:nvSpPr>
          <p:cNvPr id="15" name="Text 11"/>
          <p:cNvSpPr/>
          <p:nvPr/>
        </p:nvSpPr>
        <p:spPr>
          <a:xfrm>
            <a:off x="11012276" y="8089900"/>
            <a:ext cx="2934067" cy="12065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80000"/>
                  </a:srgbClr>
                </a:solidFill>
                <a:latin typeface="Inter Bold" pitchFamily="34" charset="0"/>
                <a:ea typeface="Inter Bold" pitchFamily="34" charset="-122"/>
                <a:cs typeface="Inter Bold" pitchFamily="34" charset="-120"/>
              </a:rPr>
              <a:t>After Cybersecurity Implementation</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1001C"/>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9422" y="1447800"/>
            <a:ext cx="11228203" cy="112268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3619" y="0"/>
            <a:ext cx="14454407" cy="137160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784" y="0"/>
            <a:ext cx="18239480" cy="13716000"/>
          </a:xfrm>
          <a:prstGeom prst="rect">
            <a:avLst/>
          </a:prstGeom>
        </p:spPr>
      </p:pic>
      <p:sp>
        <p:nvSpPr>
          <p:cNvPr id="5" name="Shape 0"/>
          <p:cNvSpPr/>
          <p:nvPr/>
        </p:nvSpPr>
        <p:spPr>
          <a:xfrm>
            <a:off x="4064508" y="7950200"/>
            <a:ext cx="4331241" cy="4330700"/>
          </a:xfrm>
          <a:prstGeom prst="ellipse">
            <a:avLst/>
          </a:prstGeom>
          <a:solidFill>
            <a:srgbClr val="3F29AA">
              <a:alpha val="100000"/>
            </a:srgbClr>
          </a:solidFill>
          <a:ln/>
        </p:spPr>
        <p:txBody>
          <a:bodyPr/>
          <a:lstStyle/>
          <a:p>
            <a:endParaRPr lang="en-ID"/>
          </a:p>
        </p:txBody>
      </p:sp>
      <p:sp>
        <p:nvSpPr>
          <p:cNvPr id="6" name="Shape 1"/>
          <p:cNvSpPr/>
          <p:nvPr/>
        </p:nvSpPr>
        <p:spPr>
          <a:xfrm>
            <a:off x="16016702" y="2463800"/>
            <a:ext cx="4039105" cy="4038600"/>
          </a:xfrm>
          <a:prstGeom prst="ellipse">
            <a:avLst/>
          </a:prstGeom>
          <a:solidFill>
            <a:srgbClr val="3F29AA">
              <a:alpha val="100000"/>
            </a:srgbClr>
          </a:solidFill>
          <a:ln/>
        </p:spPr>
        <p:txBody>
          <a:bodyPr/>
          <a:lstStyle/>
          <a:p>
            <a:endParaRPr lang="en-ID"/>
          </a:p>
        </p:txBody>
      </p:sp>
      <p:sp>
        <p:nvSpPr>
          <p:cNvPr id="7" name="Text 2"/>
          <p:cNvSpPr/>
          <p:nvPr/>
        </p:nvSpPr>
        <p:spPr>
          <a:xfrm>
            <a:off x="17210651" y="3581400"/>
            <a:ext cx="1663908" cy="469900"/>
          </a:xfrm>
          <a:prstGeom prst="rect">
            <a:avLst/>
          </a:prstGeom>
          <a:noFill/>
          <a:ln/>
        </p:spPr>
        <p:txBody>
          <a:bodyPr wrap="square" lIns="0" tIns="0" rIns="0" bIns="0" rtlCol="0" anchor="t"/>
          <a:lstStyle/>
          <a:p>
            <a:pPr marL="0" indent="0" algn="ctr">
              <a:lnSpc>
                <a:spcPts val="2880"/>
              </a:lnSpc>
              <a:buNone/>
            </a:pPr>
            <a:r>
              <a:rPr lang="en-US" sz="2400" dirty="0">
                <a:solidFill>
                  <a:srgbClr val="FFFFFF">
                    <a:alpha val="80000"/>
                  </a:srgbClr>
                </a:solidFill>
                <a:latin typeface="Inter Bold" pitchFamily="34" charset="0"/>
                <a:ea typeface="Inter Bold" pitchFamily="34" charset="-122"/>
                <a:cs typeface="Inter Bold" pitchFamily="34" charset="-120"/>
              </a:rPr>
              <a:t>Zero Trust </a:t>
            </a:r>
            <a:endParaRPr lang="en-US" sz="2400" dirty="0"/>
          </a:p>
        </p:txBody>
      </p:sp>
      <p:sp>
        <p:nvSpPr>
          <p:cNvPr id="8" name="Text 3"/>
          <p:cNvSpPr/>
          <p:nvPr/>
        </p:nvSpPr>
        <p:spPr>
          <a:xfrm>
            <a:off x="16461257" y="4025900"/>
            <a:ext cx="3149994" cy="1473200"/>
          </a:xfrm>
          <a:prstGeom prst="rect">
            <a:avLst/>
          </a:prstGeom>
          <a:noFill/>
          <a:ln/>
        </p:spPr>
        <p:txBody>
          <a:bodyPr wrap="square" lIns="0" tIns="0" rIns="0" bIns="0" rtlCol="0" anchor="t"/>
          <a:lstStyle/>
          <a:p>
            <a:pPr marL="0" indent="0" algn="ctr">
              <a:lnSpc>
                <a:spcPts val="3600"/>
              </a:lnSpc>
              <a:buNone/>
            </a:pPr>
            <a:r>
              <a:rPr lang="en-US" sz="2400" kern="0" spc="-48" dirty="0">
                <a:solidFill>
                  <a:srgbClr val="FFFFFF">
                    <a:alpha val="80000"/>
                  </a:srgbClr>
                </a:solidFill>
                <a:latin typeface="Inter Regular" pitchFamily="34" charset="0"/>
                <a:ea typeface="Inter Regular" pitchFamily="34" charset="-122"/>
                <a:cs typeface="Inter Regular" pitchFamily="34" charset="-120"/>
              </a:rPr>
              <a:t>Eliminates blind trust and enforces strict access.</a:t>
            </a:r>
            <a:endParaRPr lang="en-US" sz="2400" dirty="0"/>
          </a:p>
        </p:txBody>
      </p:sp>
      <p:pic>
        <p:nvPicPr>
          <p:cNvPr id="9"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9905" y="2133600"/>
            <a:ext cx="9907238" cy="9906000"/>
          </a:xfrm>
          <a:prstGeom prst="rect">
            <a:avLst/>
          </a:prstGeom>
        </p:spPr>
      </p:pic>
      <p:sp>
        <p:nvSpPr>
          <p:cNvPr id="10" name="Shape 4"/>
          <p:cNvSpPr/>
          <p:nvPr/>
        </p:nvSpPr>
        <p:spPr>
          <a:xfrm>
            <a:off x="15064083" y="8369300"/>
            <a:ext cx="4166121" cy="4165600"/>
          </a:xfrm>
          <a:prstGeom prst="ellipse">
            <a:avLst/>
          </a:prstGeom>
          <a:solidFill>
            <a:srgbClr val="5A3DEE">
              <a:alpha val="100000"/>
            </a:srgbClr>
          </a:solidFill>
          <a:ln/>
        </p:spPr>
        <p:txBody>
          <a:bodyPr/>
          <a:lstStyle/>
          <a:p>
            <a:endParaRPr lang="en-ID"/>
          </a:p>
        </p:txBody>
      </p:sp>
      <p:sp>
        <p:nvSpPr>
          <p:cNvPr id="11" name="Shape 5"/>
          <p:cNvSpPr/>
          <p:nvPr/>
        </p:nvSpPr>
        <p:spPr>
          <a:xfrm>
            <a:off x="4864708" y="2679700"/>
            <a:ext cx="3823178" cy="3822700"/>
          </a:xfrm>
          <a:prstGeom prst="ellipse">
            <a:avLst/>
          </a:prstGeom>
          <a:solidFill>
            <a:srgbClr val="5A3DEE">
              <a:alpha val="100000"/>
            </a:srgbClr>
          </a:solidFill>
          <a:ln/>
        </p:spPr>
        <p:txBody>
          <a:bodyPr/>
          <a:lstStyle/>
          <a:p>
            <a:endParaRPr lang="en-ID"/>
          </a:p>
        </p:txBody>
      </p:sp>
      <p:sp>
        <p:nvSpPr>
          <p:cNvPr id="12" name="Text 6"/>
          <p:cNvSpPr/>
          <p:nvPr/>
        </p:nvSpPr>
        <p:spPr>
          <a:xfrm>
            <a:off x="7930024" y="6248400"/>
            <a:ext cx="8539701" cy="1896533"/>
          </a:xfrm>
          <a:prstGeom prst="rect">
            <a:avLst/>
          </a:prstGeom>
          <a:noFill/>
          <a:ln/>
        </p:spPr>
        <p:txBody>
          <a:bodyPr wrap="square" lIns="0" tIns="0" rIns="0" bIns="0" rtlCol="0" anchor="t"/>
          <a:lstStyle/>
          <a:p>
            <a:pPr marL="0" indent="0" algn="ctr">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Human Behavior as the Silent Vulnerability</a:t>
            </a:r>
            <a:endParaRPr lang="en-US" sz="6400" dirty="0"/>
          </a:p>
        </p:txBody>
      </p:sp>
      <p:sp>
        <p:nvSpPr>
          <p:cNvPr id="13" name="Text 7"/>
          <p:cNvSpPr/>
          <p:nvPr/>
        </p:nvSpPr>
        <p:spPr>
          <a:xfrm>
            <a:off x="15508638" y="9994900"/>
            <a:ext cx="3289711" cy="1473200"/>
          </a:xfrm>
          <a:prstGeom prst="rect">
            <a:avLst/>
          </a:prstGeom>
          <a:noFill/>
          <a:ln/>
        </p:spPr>
        <p:txBody>
          <a:bodyPr wrap="square" lIns="0" tIns="0" rIns="0" bIns="0" rtlCol="0" anchor="t"/>
          <a:lstStyle/>
          <a:p>
            <a:pPr marL="0" indent="0" algn="ctr">
              <a:lnSpc>
                <a:spcPts val="3600"/>
              </a:lnSpc>
              <a:buNone/>
            </a:pPr>
            <a:r>
              <a:rPr lang="en-US" sz="2400" kern="0" spc="-48" dirty="0">
                <a:solidFill>
                  <a:srgbClr val="FFFFFF">
                    <a:alpha val="80000"/>
                  </a:srgbClr>
                </a:solidFill>
                <a:latin typeface="Inter Regular" pitchFamily="34" charset="0"/>
                <a:ea typeface="Inter Regular" pitchFamily="34" charset="-122"/>
                <a:cs typeface="Inter Regular" pitchFamily="34" charset="-120"/>
              </a:rPr>
              <a:t>Reduces impact, boosts compliance, and resilience.</a:t>
            </a:r>
            <a:endParaRPr lang="en-US" sz="2400" dirty="0"/>
          </a:p>
        </p:txBody>
      </p:sp>
      <p:sp>
        <p:nvSpPr>
          <p:cNvPr id="14" name="Text 8"/>
          <p:cNvSpPr/>
          <p:nvPr/>
        </p:nvSpPr>
        <p:spPr>
          <a:xfrm>
            <a:off x="15788073" y="9550400"/>
            <a:ext cx="2819752" cy="469900"/>
          </a:xfrm>
          <a:prstGeom prst="rect">
            <a:avLst/>
          </a:prstGeom>
          <a:noFill/>
          <a:ln/>
        </p:spPr>
        <p:txBody>
          <a:bodyPr wrap="square" lIns="0" tIns="0" rIns="0" bIns="0" rtlCol="0" anchor="t"/>
          <a:lstStyle/>
          <a:p>
            <a:pPr marL="0" indent="0" algn="l">
              <a:lnSpc>
                <a:spcPts val="2880"/>
              </a:lnSpc>
              <a:buNone/>
            </a:pPr>
            <a:r>
              <a:rPr lang="en-US" sz="2400" dirty="0">
                <a:solidFill>
                  <a:srgbClr val="FFFFFF">
                    <a:alpha val="80000"/>
                  </a:srgbClr>
                </a:solidFill>
                <a:latin typeface="Inter Bold" pitchFamily="34" charset="0"/>
                <a:ea typeface="Inter Bold" pitchFamily="34" charset="-122"/>
                <a:cs typeface="Inter Bold" pitchFamily="34" charset="-120"/>
              </a:rPr>
              <a:t>Proactive security</a:t>
            </a:r>
            <a:endParaRPr lang="en-US" sz="2400" dirty="0"/>
          </a:p>
        </p:txBody>
      </p:sp>
      <p:sp>
        <p:nvSpPr>
          <p:cNvPr id="15" name="Text 9"/>
          <p:cNvSpPr/>
          <p:nvPr/>
        </p:nvSpPr>
        <p:spPr>
          <a:xfrm>
            <a:off x="5423578" y="9207500"/>
            <a:ext cx="1714714" cy="469900"/>
          </a:xfrm>
          <a:prstGeom prst="rect">
            <a:avLst/>
          </a:prstGeom>
          <a:noFill/>
          <a:ln/>
        </p:spPr>
        <p:txBody>
          <a:bodyPr wrap="square" lIns="0" tIns="0" rIns="0" bIns="0" rtlCol="0" anchor="t"/>
          <a:lstStyle/>
          <a:p>
            <a:pPr marL="0" indent="0" algn="l">
              <a:lnSpc>
                <a:spcPts val="2880"/>
              </a:lnSpc>
              <a:buNone/>
            </a:pPr>
            <a:r>
              <a:rPr lang="en-US" sz="2400" dirty="0">
                <a:solidFill>
                  <a:srgbClr val="FFFFFF">
                    <a:alpha val="80000"/>
                  </a:srgbClr>
                </a:solidFill>
                <a:latin typeface="Inter Bold" pitchFamily="34" charset="0"/>
                <a:ea typeface="Inter Bold" pitchFamily="34" charset="-122"/>
                <a:cs typeface="Inter Bold" pitchFamily="34" charset="-120"/>
              </a:rPr>
              <a:t>AI security</a:t>
            </a:r>
            <a:endParaRPr lang="en-US" sz="2400" dirty="0"/>
          </a:p>
        </p:txBody>
      </p:sp>
      <p:sp>
        <p:nvSpPr>
          <p:cNvPr id="16" name="Text 10"/>
          <p:cNvSpPr/>
          <p:nvPr/>
        </p:nvSpPr>
        <p:spPr>
          <a:xfrm>
            <a:off x="5093337" y="3644900"/>
            <a:ext cx="3353219" cy="469900"/>
          </a:xfrm>
          <a:prstGeom prst="rect">
            <a:avLst/>
          </a:prstGeom>
          <a:noFill/>
          <a:ln/>
        </p:spPr>
        <p:txBody>
          <a:bodyPr wrap="square" lIns="0" tIns="0" rIns="0" bIns="0" rtlCol="0" anchor="t"/>
          <a:lstStyle/>
          <a:p>
            <a:pPr marL="0" indent="0" algn="ctr">
              <a:lnSpc>
                <a:spcPts val="2880"/>
              </a:lnSpc>
              <a:buNone/>
            </a:pPr>
            <a:r>
              <a:rPr lang="en-US" sz="2400" dirty="0">
                <a:solidFill>
                  <a:srgbClr val="FFFFFF">
                    <a:alpha val="80000"/>
                  </a:srgbClr>
                </a:solidFill>
                <a:latin typeface="Inter Bold" pitchFamily="34" charset="0"/>
                <a:ea typeface="Inter Bold" pitchFamily="34" charset="-122"/>
                <a:cs typeface="Inter Bold" pitchFamily="34" charset="-120"/>
              </a:rPr>
              <a:t>Cyber threats</a:t>
            </a:r>
            <a:endParaRPr lang="en-US" sz="2400" dirty="0"/>
          </a:p>
        </p:txBody>
      </p:sp>
      <p:sp>
        <p:nvSpPr>
          <p:cNvPr id="17" name="Text 11"/>
          <p:cNvSpPr/>
          <p:nvPr/>
        </p:nvSpPr>
        <p:spPr>
          <a:xfrm>
            <a:off x="5093337" y="4178300"/>
            <a:ext cx="3353219" cy="1473200"/>
          </a:xfrm>
          <a:prstGeom prst="rect">
            <a:avLst/>
          </a:prstGeom>
          <a:noFill/>
          <a:ln/>
        </p:spPr>
        <p:txBody>
          <a:bodyPr wrap="square" lIns="0" tIns="0" rIns="0" bIns="0" rtlCol="0" anchor="t"/>
          <a:lstStyle/>
          <a:p>
            <a:pPr marL="0" indent="0" algn="ctr">
              <a:lnSpc>
                <a:spcPts val="3600"/>
              </a:lnSpc>
              <a:buNone/>
            </a:pPr>
            <a:r>
              <a:rPr lang="en-US" sz="2400" kern="0" spc="-48" dirty="0">
                <a:solidFill>
                  <a:srgbClr val="FFFFFF">
                    <a:alpha val="80000"/>
                  </a:srgbClr>
                </a:solidFill>
                <a:latin typeface="Inter Regular" pitchFamily="34" charset="0"/>
                <a:ea typeface="Inter Regular" pitchFamily="34" charset="-122"/>
                <a:cs typeface="Inter Regular" pitchFamily="34" charset="-120"/>
              </a:rPr>
              <a:t>Evolving threats target cloud, IoT, and users no one’s immune.</a:t>
            </a:r>
            <a:endParaRPr lang="en-US" sz="2400" dirty="0"/>
          </a:p>
        </p:txBody>
      </p:sp>
      <p:sp>
        <p:nvSpPr>
          <p:cNvPr id="18" name="Text 12"/>
          <p:cNvSpPr/>
          <p:nvPr/>
        </p:nvSpPr>
        <p:spPr>
          <a:xfrm>
            <a:off x="4382048" y="9652000"/>
            <a:ext cx="3785073" cy="1473200"/>
          </a:xfrm>
          <a:prstGeom prst="rect">
            <a:avLst/>
          </a:prstGeom>
          <a:noFill/>
          <a:ln/>
        </p:spPr>
        <p:txBody>
          <a:bodyPr wrap="square" lIns="0" tIns="0" rIns="0" bIns="0" rtlCol="0" anchor="t"/>
          <a:lstStyle/>
          <a:p>
            <a:pPr marL="0" indent="0" algn="ctr">
              <a:lnSpc>
                <a:spcPts val="3600"/>
              </a:lnSpc>
              <a:buNone/>
            </a:pPr>
            <a:r>
              <a:rPr lang="en-US" sz="2400" kern="0" spc="-48" dirty="0">
                <a:solidFill>
                  <a:srgbClr val="FFFFFF">
                    <a:alpha val="80000"/>
                  </a:srgbClr>
                </a:solidFill>
                <a:latin typeface="Inter Regular" pitchFamily="34" charset="0"/>
                <a:ea typeface="Inter Regular" pitchFamily="34" charset="-122"/>
                <a:cs typeface="Inter Regular" pitchFamily="34" charset="-120"/>
              </a:rPr>
              <a:t>Detects threats, automates response, and learns continuously.</a:t>
            </a:r>
            <a:endParaRPr lang="en-US" sz="2400" dirty="0"/>
          </a:p>
        </p:txBody>
      </p:sp>
      <p:sp>
        <p:nvSpPr>
          <p:cNvPr id="19" name="Text 13"/>
          <p:cNvSpPr/>
          <p:nvPr/>
        </p:nvSpPr>
        <p:spPr>
          <a:xfrm>
            <a:off x="1524191" y="1524000"/>
            <a:ext cx="226935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Summary &amp; Key Takeaways</a:t>
            </a:r>
            <a:endParaRPr lang="en-US" sz="2000" dirty="0"/>
          </a:p>
        </p:txBody>
      </p:sp>
      <p:sp>
        <p:nvSpPr>
          <p:cNvPr id="20" name="Text 14"/>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6200000">
            <a:off x="16175472" y="7473950"/>
            <a:ext cx="7608251" cy="762000"/>
          </a:xfrm>
          <a:prstGeom prst="roundRect">
            <a:avLst>
              <a:gd name="adj" fmla="val 99600"/>
            </a:avLst>
          </a:prstGeom>
          <a:solidFill>
            <a:srgbClr val="7760EF">
              <a:alpha val="20000"/>
            </a:srgbClr>
          </a:solidFill>
          <a:ln/>
        </p:spPr>
        <p:txBody>
          <a:bodyPr/>
          <a:lstStyle/>
          <a:p>
            <a:endParaRPr lang="en-ID"/>
          </a:p>
        </p:txBody>
      </p:sp>
      <p:sp>
        <p:nvSpPr>
          <p:cNvPr id="3" name="Shape 1"/>
          <p:cNvSpPr/>
          <p:nvPr/>
        </p:nvSpPr>
        <p:spPr>
          <a:xfrm rot="16200000">
            <a:off x="14651281" y="7473950"/>
            <a:ext cx="7608251" cy="762000"/>
          </a:xfrm>
          <a:prstGeom prst="roundRect">
            <a:avLst>
              <a:gd name="adj" fmla="val 99600"/>
            </a:avLst>
          </a:prstGeom>
          <a:solidFill>
            <a:srgbClr val="8571F1">
              <a:alpha val="20000"/>
            </a:srgbClr>
          </a:solidFill>
          <a:ln/>
        </p:spPr>
        <p:txBody>
          <a:bodyPr/>
          <a:lstStyle/>
          <a:p>
            <a:endParaRPr lang="en-ID"/>
          </a:p>
        </p:txBody>
      </p:sp>
      <p:sp>
        <p:nvSpPr>
          <p:cNvPr id="4" name="Shape 2"/>
          <p:cNvSpPr/>
          <p:nvPr/>
        </p:nvSpPr>
        <p:spPr>
          <a:xfrm rot="16200000">
            <a:off x="13127091" y="7473950"/>
            <a:ext cx="7608251" cy="762000"/>
          </a:xfrm>
          <a:prstGeom prst="roundRect">
            <a:avLst>
              <a:gd name="adj" fmla="val 99600"/>
            </a:avLst>
          </a:prstGeom>
          <a:solidFill>
            <a:srgbClr val="A091F2">
              <a:alpha val="20000"/>
            </a:srgbClr>
          </a:solidFill>
          <a:ln/>
        </p:spPr>
        <p:txBody>
          <a:bodyPr/>
          <a:lstStyle/>
          <a:p>
            <a:endParaRPr lang="en-ID"/>
          </a:p>
        </p:txBody>
      </p:sp>
      <p:sp>
        <p:nvSpPr>
          <p:cNvPr id="5" name="Shape 3"/>
          <p:cNvSpPr/>
          <p:nvPr/>
        </p:nvSpPr>
        <p:spPr>
          <a:xfrm rot="16200000">
            <a:off x="11602900" y="7473950"/>
            <a:ext cx="7608251" cy="762000"/>
          </a:xfrm>
          <a:prstGeom prst="roundRect">
            <a:avLst>
              <a:gd name="adj" fmla="val 99600"/>
            </a:avLst>
          </a:prstGeom>
          <a:solidFill>
            <a:srgbClr val="BAB1F5">
              <a:alpha val="20000"/>
            </a:srgbClr>
          </a:solidFill>
          <a:ln/>
        </p:spPr>
        <p:txBody>
          <a:bodyPr/>
          <a:lstStyle/>
          <a:p>
            <a:endParaRPr lang="en-ID"/>
          </a:p>
        </p:txBody>
      </p:sp>
      <p:sp>
        <p:nvSpPr>
          <p:cNvPr id="6" name="Text 4"/>
          <p:cNvSpPr/>
          <p:nvPr/>
        </p:nvSpPr>
        <p:spPr>
          <a:xfrm>
            <a:off x="1524191" y="1524000"/>
            <a:ext cx="3031446"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Investment Proposal</a:t>
            </a:r>
            <a:endParaRPr lang="en-US" sz="2000" dirty="0"/>
          </a:p>
        </p:txBody>
      </p:sp>
      <p:sp>
        <p:nvSpPr>
          <p:cNvPr id="7" name="Text 5"/>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8" name="Text 6"/>
          <p:cNvSpPr/>
          <p:nvPr/>
        </p:nvSpPr>
        <p:spPr>
          <a:xfrm>
            <a:off x="1524191" y="3403600"/>
            <a:ext cx="10948768" cy="4064000"/>
          </a:xfrm>
          <a:prstGeom prst="rect">
            <a:avLst/>
          </a:prstGeom>
          <a:noFill/>
          <a:ln/>
        </p:spPr>
        <p:txBody>
          <a:bodyPr wrap="square" lIns="0" tIns="0" rIns="0" bIns="0" rtlCol="0" anchor="t"/>
          <a:lstStyle/>
          <a:p>
            <a:pPr marL="0" indent="0" algn="l">
              <a:lnSpc>
                <a:spcPts val="9600"/>
              </a:lnSpc>
              <a:buNone/>
            </a:pPr>
            <a:r>
              <a:rPr lang="en-US" sz="9600" kern="0" spc="-28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Capital Requirements &amp; Funding Strategy</a:t>
            </a:r>
            <a:endParaRPr lang="en-US" sz="9600" dirty="0"/>
          </a:p>
        </p:txBody>
      </p:sp>
      <p:sp>
        <p:nvSpPr>
          <p:cNvPr id="9" name="Text 7"/>
          <p:cNvSpPr/>
          <p:nvPr/>
        </p:nvSpPr>
        <p:spPr>
          <a:xfrm>
            <a:off x="12320540" y="3403600"/>
            <a:ext cx="187136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35%</a:t>
            </a:r>
            <a:endParaRPr lang="en-US" sz="6400" dirty="0"/>
          </a:p>
        </p:txBody>
      </p:sp>
      <p:sp>
        <p:nvSpPr>
          <p:cNvPr id="10" name="Text 8"/>
          <p:cNvSpPr/>
          <p:nvPr/>
        </p:nvSpPr>
        <p:spPr>
          <a:xfrm>
            <a:off x="12320540" y="4267200"/>
            <a:ext cx="170201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Finance</a:t>
            </a:r>
            <a:endParaRPr lang="en-US" sz="2400" dirty="0"/>
          </a:p>
        </p:txBody>
      </p:sp>
      <p:sp>
        <p:nvSpPr>
          <p:cNvPr id="11" name="Text 9"/>
          <p:cNvSpPr/>
          <p:nvPr/>
        </p:nvSpPr>
        <p:spPr>
          <a:xfrm>
            <a:off x="12320540" y="5232400"/>
            <a:ext cx="187136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80000"/>
                  </a:srgbClr>
                </a:solidFill>
                <a:latin typeface="Red Hat Display Variable Bold" pitchFamily="34" charset="0"/>
                <a:ea typeface="Red Hat Display Variable Bold" pitchFamily="34" charset="-122"/>
                <a:cs typeface="Red Hat Display Variable Bold" pitchFamily="34" charset="-120"/>
              </a:rPr>
              <a:t>25%</a:t>
            </a:r>
            <a:endParaRPr lang="en-US" sz="6400" dirty="0"/>
          </a:p>
        </p:txBody>
      </p:sp>
      <p:sp>
        <p:nvSpPr>
          <p:cNvPr id="12" name="Text 10"/>
          <p:cNvSpPr/>
          <p:nvPr/>
        </p:nvSpPr>
        <p:spPr>
          <a:xfrm>
            <a:off x="12320540" y="6096000"/>
            <a:ext cx="162580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Healthcare</a:t>
            </a:r>
            <a:endParaRPr lang="en-US" sz="2400" dirty="0"/>
          </a:p>
        </p:txBody>
      </p:sp>
      <p:sp>
        <p:nvSpPr>
          <p:cNvPr id="13" name="Text 11"/>
          <p:cNvSpPr/>
          <p:nvPr/>
        </p:nvSpPr>
        <p:spPr>
          <a:xfrm>
            <a:off x="12320540" y="7061200"/>
            <a:ext cx="1985682"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70000"/>
                  </a:srgbClr>
                </a:solidFill>
                <a:latin typeface="Red Hat Display Variable Bold" pitchFamily="34" charset="0"/>
                <a:ea typeface="Red Hat Display Variable Bold" pitchFamily="34" charset="-122"/>
                <a:cs typeface="Red Hat Display Variable Bold" pitchFamily="34" charset="-120"/>
              </a:rPr>
              <a:t>15%</a:t>
            </a:r>
            <a:endParaRPr lang="en-US" sz="6400" dirty="0"/>
          </a:p>
        </p:txBody>
      </p:sp>
      <p:sp>
        <p:nvSpPr>
          <p:cNvPr id="14" name="Text 12"/>
          <p:cNvSpPr/>
          <p:nvPr/>
        </p:nvSpPr>
        <p:spPr>
          <a:xfrm>
            <a:off x="12320540" y="7924800"/>
            <a:ext cx="181632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Government</a:t>
            </a:r>
            <a:endParaRPr lang="en-US" sz="2400" dirty="0"/>
          </a:p>
        </p:txBody>
      </p:sp>
      <p:sp>
        <p:nvSpPr>
          <p:cNvPr id="15" name="Text 13"/>
          <p:cNvSpPr/>
          <p:nvPr/>
        </p:nvSpPr>
        <p:spPr>
          <a:xfrm>
            <a:off x="12320540" y="8890000"/>
            <a:ext cx="1668142"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50000"/>
                  </a:srgbClr>
                </a:solidFill>
                <a:latin typeface="Red Hat Display Variable Bold" pitchFamily="34" charset="0"/>
                <a:ea typeface="Red Hat Display Variable Bold" pitchFamily="34" charset="-122"/>
                <a:cs typeface="Red Hat Display Variable Bold" pitchFamily="34" charset="-120"/>
              </a:rPr>
              <a:t>15%</a:t>
            </a:r>
            <a:endParaRPr lang="en-US" sz="6400" dirty="0"/>
          </a:p>
        </p:txBody>
      </p:sp>
      <p:sp>
        <p:nvSpPr>
          <p:cNvPr id="16" name="Text 14"/>
          <p:cNvSpPr/>
          <p:nvPr/>
        </p:nvSpPr>
        <p:spPr>
          <a:xfrm>
            <a:off x="12320540" y="9753600"/>
            <a:ext cx="1498787"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Other</a:t>
            </a:r>
            <a:endParaRPr lang="en-US" sz="2400" dirty="0"/>
          </a:p>
        </p:txBody>
      </p:sp>
      <p:sp>
        <p:nvSpPr>
          <p:cNvPr id="17" name="Text 15"/>
          <p:cNvSpPr/>
          <p:nvPr/>
        </p:nvSpPr>
        <p:spPr>
          <a:xfrm>
            <a:off x="12320540" y="10718800"/>
            <a:ext cx="1985682"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30000"/>
                  </a:srgbClr>
                </a:solidFill>
                <a:latin typeface="Red Hat Display Variable Bold" pitchFamily="34" charset="0"/>
                <a:ea typeface="Red Hat Display Variable Bold" pitchFamily="34" charset="-122"/>
                <a:cs typeface="Red Hat Display Variable Bold" pitchFamily="34" charset="-120"/>
              </a:rPr>
              <a:t>10%</a:t>
            </a:r>
            <a:endParaRPr lang="en-US" sz="6400" dirty="0"/>
          </a:p>
        </p:txBody>
      </p:sp>
      <p:sp>
        <p:nvSpPr>
          <p:cNvPr id="18" name="Text 16"/>
          <p:cNvSpPr/>
          <p:nvPr/>
        </p:nvSpPr>
        <p:spPr>
          <a:xfrm>
            <a:off x="12320540" y="11582400"/>
            <a:ext cx="1473384"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Retail</a:t>
            </a:r>
            <a:endParaRPr lang="en-US" sz="2400" dirty="0"/>
          </a:p>
        </p:txBody>
      </p:sp>
      <p:sp>
        <p:nvSpPr>
          <p:cNvPr id="19" name="Text 17"/>
          <p:cNvSpPr/>
          <p:nvPr/>
        </p:nvSpPr>
        <p:spPr>
          <a:xfrm>
            <a:off x="1524191" y="8331200"/>
            <a:ext cx="7951194" cy="23876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40% of ROI comes from avoiding breach costs like downtime and fines. AI-driven efficiency adds 25%, compliance savings 20%, and 15% from stronger customer trust—making cybersecurity a smart long-term investment.</a:t>
            </a:r>
            <a:endParaRPr lang="en-US" sz="2400" dirty="0"/>
          </a:p>
        </p:txBody>
      </p:sp>
      <p:sp>
        <p:nvSpPr>
          <p:cNvPr id="20" name="Shape 18"/>
          <p:cNvSpPr/>
          <p:nvPr/>
        </p:nvSpPr>
        <p:spPr>
          <a:xfrm rot="16200000">
            <a:off x="17699662" y="7473950"/>
            <a:ext cx="7608251" cy="762000"/>
          </a:xfrm>
          <a:prstGeom prst="roundRect">
            <a:avLst>
              <a:gd name="adj" fmla="val 99600"/>
            </a:avLst>
          </a:prstGeom>
          <a:solidFill>
            <a:srgbClr val="6764D5">
              <a:alpha val="100000"/>
            </a:srgbClr>
          </a:solidFill>
          <a:ln/>
        </p:spPr>
        <p:txBody>
          <a:bodyPr/>
          <a:lstStyle/>
          <a:p>
            <a:endParaRPr lang="en-ID"/>
          </a:p>
        </p:txBody>
      </p:sp>
      <p:sp>
        <p:nvSpPr>
          <p:cNvPr id="21" name="Shape 19"/>
          <p:cNvSpPr/>
          <p:nvPr/>
        </p:nvSpPr>
        <p:spPr>
          <a:xfrm rot="16200000">
            <a:off x="18055307" y="9353550"/>
            <a:ext cx="3848581" cy="762000"/>
          </a:xfrm>
          <a:prstGeom prst="roundRect">
            <a:avLst>
              <a:gd name="adj" fmla="val 99600"/>
            </a:avLst>
          </a:prstGeom>
          <a:solidFill>
            <a:srgbClr val="7760EF">
              <a:alpha val="100000"/>
            </a:srgbClr>
          </a:solidFill>
          <a:ln/>
        </p:spPr>
        <p:txBody>
          <a:bodyPr/>
          <a:lstStyle/>
          <a:p>
            <a:endParaRPr lang="en-ID"/>
          </a:p>
        </p:txBody>
      </p:sp>
      <p:sp>
        <p:nvSpPr>
          <p:cNvPr id="22" name="Shape 20"/>
          <p:cNvSpPr/>
          <p:nvPr/>
        </p:nvSpPr>
        <p:spPr>
          <a:xfrm rot="16200000">
            <a:off x="17102688" y="9925050"/>
            <a:ext cx="2705438" cy="762000"/>
          </a:xfrm>
          <a:prstGeom prst="roundRect">
            <a:avLst>
              <a:gd name="adj" fmla="val 99600"/>
            </a:avLst>
          </a:prstGeom>
          <a:solidFill>
            <a:srgbClr val="8571F1">
              <a:alpha val="100000"/>
            </a:srgbClr>
          </a:solidFill>
          <a:ln/>
        </p:spPr>
        <p:txBody>
          <a:bodyPr/>
          <a:lstStyle/>
          <a:p>
            <a:endParaRPr lang="en-ID"/>
          </a:p>
        </p:txBody>
      </p:sp>
      <p:sp>
        <p:nvSpPr>
          <p:cNvPr id="23" name="Shape 21"/>
          <p:cNvSpPr/>
          <p:nvPr/>
        </p:nvSpPr>
        <p:spPr>
          <a:xfrm rot="16200000">
            <a:off x="15578497" y="9925050"/>
            <a:ext cx="2705438" cy="762000"/>
          </a:xfrm>
          <a:prstGeom prst="roundRect">
            <a:avLst>
              <a:gd name="adj" fmla="val 99600"/>
            </a:avLst>
          </a:prstGeom>
          <a:solidFill>
            <a:srgbClr val="A091F2">
              <a:alpha val="100000"/>
            </a:srgbClr>
          </a:solidFill>
          <a:ln/>
        </p:spPr>
        <p:txBody>
          <a:bodyPr/>
          <a:lstStyle/>
          <a:p>
            <a:endParaRPr lang="en-ID"/>
          </a:p>
        </p:txBody>
      </p:sp>
      <p:sp>
        <p:nvSpPr>
          <p:cNvPr id="24" name="Shape 22"/>
          <p:cNvSpPr/>
          <p:nvPr/>
        </p:nvSpPr>
        <p:spPr>
          <a:xfrm rot="16200000">
            <a:off x="14594124" y="10464800"/>
            <a:ext cx="1625803" cy="762000"/>
          </a:xfrm>
          <a:prstGeom prst="roundRect">
            <a:avLst>
              <a:gd name="adj" fmla="val 99600"/>
            </a:avLst>
          </a:prstGeom>
          <a:solidFill>
            <a:srgbClr val="BAB1F5">
              <a:alpha val="100000"/>
            </a:srgbClr>
          </a:solidFill>
          <a:ln/>
        </p:spPr>
        <p:txBody>
          <a:bodyPr/>
          <a:lstStyle/>
          <a:p>
            <a:endParaRPr lang="en-I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20978789" y="122301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3" name="Text 1"/>
          <p:cNvSpPr/>
          <p:nvPr/>
        </p:nvSpPr>
        <p:spPr>
          <a:xfrm>
            <a:off x="11960662" y="12230100"/>
            <a:ext cx="1913706"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Contact Person</a:t>
            </a:r>
            <a:endParaRPr lang="en-US" sz="2000" dirty="0"/>
          </a:p>
        </p:txBody>
      </p:sp>
      <p:sp>
        <p:nvSpPr>
          <p:cNvPr id="4" name="Text 2"/>
          <p:cNvSpPr/>
          <p:nvPr/>
        </p:nvSpPr>
        <p:spPr>
          <a:xfrm>
            <a:off x="1524191" y="1524000"/>
            <a:ext cx="6045956" cy="1320800"/>
          </a:xfrm>
          <a:prstGeom prst="rect">
            <a:avLst/>
          </a:prstGeom>
          <a:noFill/>
          <a:ln/>
        </p:spPr>
        <p:txBody>
          <a:bodyPr wrap="square" lIns="0" tIns="0" rIns="0" bIns="0" rtlCol="0" anchor="t"/>
          <a:lstStyle/>
          <a:p>
            <a:pPr marL="0" indent="0" algn="l">
              <a:lnSpc>
                <a:spcPts val="7800"/>
              </a:lnSpc>
              <a:buNone/>
            </a:pPr>
            <a:r>
              <a:rPr lang="en-US" sz="7800" kern="0" spc="-156"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Meet CorteZ</a:t>
            </a:r>
            <a:endParaRPr lang="en-US" sz="7800" dirty="0"/>
          </a:p>
        </p:txBody>
      </p:sp>
      <p:sp>
        <p:nvSpPr>
          <p:cNvPr id="5" name="Text 3"/>
          <p:cNvSpPr/>
          <p:nvPr/>
        </p:nvSpPr>
        <p:spPr>
          <a:xfrm>
            <a:off x="1524191" y="4038600"/>
            <a:ext cx="8018936" cy="1388533"/>
          </a:xfrm>
          <a:prstGeom prst="rect">
            <a:avLst/>
          </a:prstGeom>
          <a:noFill/>
          <a:ln/>
        </p:spPr>
        <p:txBody>
          <a:bodyPr wrap="square" lIns="0" tIns="0" rIns="0" bIns="0" rtlCol="0" anchor="t"/>
          <a:lstStyle/>
          <a:p>
            <a:pPr marL="0" indent="0" algn="l">
              <a:lnSpc>
                <a:spcPts val="4800"/>
              </a:lnSpc>
              <a:buNone/>
            </a:pPr>
            <a:r>
              <a:rPr lang="en-US" sz="4000" kern="0" spc="-40" dirty="0">
                <a:solidFill>
                  <a:srgbClr val="FFFFFF">
                    <a:alpha val="100000"/>
                  </a:srgbClr>
                </a:solidFill>
                <a:latin typeface="Inter Medium" pitchFamily="34" charset="0"/>
                <a:ea typeface="Inter Medium" pitchFamily="34" charset="-122"/>
                <a:cs typeface="Inter Medium" pitchFamily="34" charset="-120"/>
              </a:rPr>
              <a:t>Upgrade from reactive to proactive cybersecurity.</a:t>
            </a:r>
            <a:endParaRPr lang="en-US" sz="4000" dirty="0"/>
          </a:p>
        </p:txBody>
      </p:sp>
      <p:sp>
        <p:nvSpPr>
          <p:cNvPr id="6" name="Text 4"/>
          <p:cNvSpPr/>
          <p:nvPr/>
        </p:nvSpPr>
        <p:spPr>
          <a:xfrm>
            <a:off x="1524191" y="11315700"/>
            <a:ext cx="6384665" cy="1126067"/>
          </a:xfrm>
          <a:prstGeom prst="rect">
            <a:avLst/>
          </a:prstGeom>
          <a:noFill/>
          <a:ln/>
        </p:spPr>
        <p:txBody>
          <a:bodyPr wrap="square" lIns="0" tIns="0" rIns="0" bIns="0" rtlCol="0" anchor="t"/>
          <a:lstStyle/>
          <a:p>
            <a:pPr marL="0" indent="0" algn="l">
              <a:buNone/>
            </a:pPr>
            <a:r>
              <a:rPr lang="en-US" sz="3200" kern="0" spc="-64" dirty="0">
                <a:solidFill>
                  <a:srgbClr val="FFFFFF">
                    <a:alpha val="100000"/>
                  </a:srgbClr>
                </a:solidFill>
                <a:latin typeface="Inter Regular" pitchFamily="34" charset="0"/>
                <a:ea typeface="Inter Regular" pitchFamily="34" charset="-122"/>
                <a:cs typeface="Inter Regular" pitchFamily="34" charset="-120"/>
              </a:rPr>
              <a:t>Looking to invest in future ready security? Let’s connect.</a:t>
            </a:r>
            <a:endParaRPr lang="en-US" sz="3200" dirty="0"/>
          </a:p>
        </p:txBody>
      </p:sp>
      <p:pic>
        <p:nvPicPr>
          <p:cNvPr id="7"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54810" y="1524043"/>
            <a:ext cx="304007" cy="453789"/>
          </a:xfrm>
          <a:prstGeom prst="rect">
            <a:avLst/>
          </a:prstGeom>
        </p:spPr>
      </p:pic>
      <p:pic>
        <p:nvPicPr>
          <p:cNvPr id="8"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62646" y="1723684"/>
            <a:ext cx="485129" cy="295613"/>
          </a:xfrm>
          <a:prstGeom prst="rect">
            <a:avLst/>
          </a:prstGeom>
        </p:spPr>
      </p:pic>
      <p:pic>
        <p:nvPicPr>
          <p:cNvPr id="9"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51774" y="1523907"/>
            <a:ext cx="410947" cy="397663"/>
          </a:xfrm>
          <a:prstGeom prst="rect">
            <a:avLst/>
          </a:prstGeom>
        </p:spPr>
      </p:pic>
      <p:sp>
        <p:nvSpPr>
          <p:cNvPr id="10" name="Shape 5"/>
          <p:cNvSpPr/>
          <p:nvPr/>
        </p:nvSpPr>
        <p:spPr>
          <a:xfrm>
            <a:off x="7392324" y="10172700"/>
            <a:ext cx="762095" cy="762000"/>
          </a:xfrm>
          <a:prstGeom prst="ellipse">
            <a:avLst/>
          </a:prstGeom>
          <a:solidFill>
            <a:srgbClr val="5A3DEE">
              <a:alpha val="100000"/>
            </a:srgbClr>
          </a:solidFill>
          <a:ln/>
        </p:spPr>
        <p:txBody>
          <a:bodyPr/>
          <a:lstStyle/>
          <a:p>
            <a:endParaRPr lang="en-ID"/>
          </a:p>
        </p:txBody>
      </p:sp>
      <p:pic>
        <p:nvPicPr>
          <p:cNvPr id="11"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01900" y="10394950"/>
            <a:ext cx="330241" cy="330200"/>
          </a:xfrm>
          <a:prstGeom prst="rect">
            <a:avLst/>
          </a:prstGeom>
        </p:spPr>
      </p:pic>
      <p:sp>
        <p:nvSpPr>
          <p:cNvPr id="12" name="Text 6"/>
          <p:cNvSpPr/>
          <p:nvPr/>
        </p:nvSpPr>
        <p:spPr>
          <a:xfrm>
            <a:off x="10186673" y="4876800"/>
            <a:ext cx="5656440" cy="778933"/>
          </a:xfrm>
          <a:prstGeom prst="rect">
            <a:avLst/>
          </a:prstGeom>
          <a:noFill/>
          <a:ln/>
        </p:spPr>
        <p:txBody>
          <a:bodyPr wrap="square" lIns="0" tIns="0" rIns="0" bIns="0" rtlCol="0" anchor="t"/>
          <a:lstStyle/>
          <a:p>
            <a:pPr marL="0" indent="0" algn="l">
              <a:lnSpc>
                <a:spcPts val="4600"/>
              </a:lnSpc>
              <a:buNone/>
            </a:pPr>
            <a:r>
              <a:rPr lang="en-US" sz="4600" kern="0" spc="-92" dirty="0">
                <a:solidFill>
                  <a:srgbClr val="FFFFFF">
                    <a:alpha val="100000"/>
                  </a:srgbClr>
                </a:solidFill>
                <a:latin typeface="Red Hat Display Variable Bold" pitchFamily="34" charset="0"/>
                <a:ea typeface="Red Hat Display Variable Bold" pitchFamily="34" charset="-122"/>
                <a:cs typeface="Red Hat Display Variable Bold" pitchFamily="34" charset="-120"/>
              </a:rPr>
              <a:t>contact@cortez.com</a:t>
            </a:r>
            <a:endParaRPr lang="en-US" sz="4600" dirty="0"/>
          </a:p>
        </p:txBody>
      </p:sp>
      <p:sp>
        <p:nvSpPr>
          <p:cNvPr id="13" name="Text 7"/>
          <p:cNvSpPr/>
          <p:nvPr/>
        </p:nvSpPr>
        <p:spPr>
          <a:xfrm>
            <a:off x="17070934" y="4876800"/>
            <a:ext cx="4576805" cy="778933"/>
          </a:xfrm>
          <a:prstGeom prst="rect">
            <a:avLst/>
          </a:prstGeom>
          <a:noFill/>
          <a:ln/>
        </p:spPr>
        <p:txBody>
          <a:bodyPr wrap="square" lIns="0" tIns="0" rIns="0" bIns="0" rtlCol="0" anchor="t"/>
          <a:lstStyle/>
          <a:p>
            <a:pPr marL="0" indent="0" algn="l">
              <a:lnSpc>
                <a:spcPts val="4600"/>
              </a:lnSpc>
              <a:buNone/>
            </a:pPr>
            <a:r>
              <a:rPr lang="en-US" sz="4600" kern="0" spc="-92" dirty="0">
                <a:solidFill>
                  <a:srgbClr val="FFFFFF">
                    <a:alpha val="100000"/>
                  </a:srgbClr>
                </a:solidFill>
                <a:latin typeface="Red Hat Display Variable Bold" pitchFamily="34" charset="0"/>
                <a:ea typeface="Red Hat Display Variable Bold" pitchFamily="34" charset="-122"/>
                <a:cs typeface="Red Hat Display Variable Bold" pitchFamily="34" charset="-120"/>
              </a:rPr>
              <a:t>www.cortez.com</a:t>
            </a:r>
            <a:endParaRPr lang="en-US" sz="4600" dirty="0"/>
          </a:p>
        </p:txBody>
      </p:sp>
      <p:sp>
        <p:nvSpPr>
          <p:cNvPr id="14" name="Text 8"/>
          <p:cNvSpPr/>
          <p:nvPr/>
        </p:nvSpPr>
        <p:spPr>
          <a:xfrm>
            <a:off x="10186673" y="8115300"/>
            <a:ext cx="6062891" cy="778933"/>
          </a:xfrm>
          <a:prstGeom prst="rect">
            <a:avLst/>
          </a:prstGeom>
          <a:noFill/>
          <a:ln/>
        </p:spPr>
        <p:txBody>
          <a:bodyPr wrap="square" lIns="0" tIns="0" rIns="0" bIns="0" rtlCol="0" anchor="t"/>
          <a:lstStyle/>
          <a:p>
            <a:pPr marL="0" indent="0" algn="l">
              <a:lnSpc>
                <a:spcPts val="4600"/>
              </a:lnSpc>
              <a:buNone/>
            </a:pPr>
            <a:r>
              <a:rPr lang="en-US" sz="4600" kern="0" spc="-92" dirty="0">
                <a:solidFill>
                  <a:srgbClr val="FFFFFF">
                    <a:alpha val="100000"/>
                  </a:srgbClr>
                </a:solidFill>
                <a:latin typeface="Red Hat Display Variable Bold" pitchFamily="34" charset="0"/>
                <a:ea typeface="Red Hat Display Variable Bold" pitchFamily="34" charset="-122"/>
                <a:cs typeface="Red Hat Display Variable Bold" pitchFamily="34" charset="-120"/>
              </a:rPr>
              <a:t>Instagram.com/cortez</a:t>
            </a:r>
            <a:endParaRPr lang="en-US" sz="4600" dirty="0"/>
          </a:p>
        </p:txBody>
      </p:sp>
      <p:sp>
        <p:nvSpPr>
          <p:cNvPr id="15" name="Text 9"/>
          <p:cNvSpPr/>
          <p:nvPr/>
        </p:nvSpPr>
        <p:spPr>
          <a:xfrm>
            <a:off x="17070934" y="8115300"/>
            <a:ext cx="5999383" cy="778933"/>
          </a:xfrm>
          <a:prstGeom prst="rect">
            <a:avLst/>
          </a:prstGeom>
          <a:noFill/>
          <a:ln/>
        </p:spPr>
        <p:txBody>
          <a:bodyPr wrap="square" lIns="0" tIns="0" rIns="0" bIns="0" rtlCol="0" anchor="t"/>
          <a:lstStyle/>
          <a:p>
            <a:pPr marL="0" indent="0" algn="l">
              <a:lnSpc>
                <a:spcPts val="4600"/>
              </a:lnSpc>
              <a:buNone/>
            </a:pPr>
            <a:r>
              <a:rPr lang="en-US" sz="4600" kern="0" spc="-92" dirty="0">
                <a:solidFill>
                  <a:srgbClr val="FFFFFF">
                    <a:alpha val="100000"/>
                  </a:srgbClr>
                </a:solidFill>
                <a:latin typeface="Red Hat Display Variable Bold" pitchFamily="34" charset="0"/>
                <a:ea typeface="Red Hat Display Variable Bold" pitchFamily="34" charset="-122"/>
                <a:cs typeface="Red Hat Display Variable Bold" pitchFamily="34" charset="-120"/>
              </a:rPr>
              <a:t>Facebook.com/cortez</a:t>
            </a:r>
            <a:endParaRPr lang="en-US" sz="4600" dirty="0"/>
          </a:p>
        </p:txBody>
      </p:sp>
      <p:sp>
        <p:nvSpPr>
          <p:cNvPr id="16" name="Text 10"/>
          <p:cNvSpPr/>
          <p:nvPr/>
        </p:nvSpPr>
        <p:spPr>
          <a:xfrm>
            <a:off x="10186673" y="4292600"/>
            <a:ext cx="1041530" cy="508000"/>
          </a:xfrm>
          <a:prstGeom prst="rect">
            <a:avLst/>
          </a:prstGeom>
          <a:noFill/>
          <a:ln/>
        </p:spPr>
        <p:txBody>
          <a:bodyPr wrap="square" lIns="0" tIns="0" rIns="0" bIns="0" rtlCol="0" anchor="t"/>
          <a:lstStyle/>
          <a:p>
            <a:pPr marL="0" indent="0" algn="l">
              <a:lnSpc>
                <a:spcPts val="3000"/>
              </a:lnSpc>
              <a:buNone/>
            </a:pPr>
            <a:r>
              <a:rPr lang="en-US" sz="3000" kern="0" spc="-60" dirty="0">
                <a:solidFill>
                  <a:srgbClr val="FFFFFF">
                    <a:alpha val="40000"/>
                  </a:srgbClr>
                </a:solidFill>
                <a:latin typeface="Red Hat Display Variable Medium" pitchFamily="34" charset="0"/>
                <a:ea typeface="Red Hat Display Variable Medium" pitchFamily="34" charset="-122"/>
                <a:cs typeface="Red Hat Display Variable Medium" pitchFamily="34" charset="-120"/>
              </a:rPr>
              <a:t>Email</a:t>
            </a:r>
            <a:endParaRPr lang="en-US" sz="3000" dirty="0"/>
          </a:p>
        </p:txBody>
      </p:sp>
      <p:sp>
        <p:nvSpPr>
          <p:cNvPr id="17" name="Text 11"/>
          <p:cNvSpPr/>
          <p:nvPr/>
        </p:nvSpPr>
        <p:spPr>
          <a:xfrm>
            <a:off x="17070934" y="4292600"/>
            <a:ext cx="889111" cy="508000"/>
          </a:xfrm>
          <a:prstGeom prst="rect">
            <a:avLst/>
          </a:prstGeom>
          <a:noFill/>
          <a:ln/>
        </p:spPr>
        <p:txBody>
          <a:bodyPr wrap="square" lIns="0" tIns="0" rIns="0" bIns="0" rtlCol="0" anchor="t"/>
          <a:lstStyle/>
          <a:p>
            <a:pPr marL="0" indent="0" algn="l">
              <a:lnSpc>
                <a:spcPts val="3000"/>
              </a:lnSpc>
              <a:buNone/>
            </a:pPr>
            <a:r>
              <a:rPr lang="en-US" sz="3000" kern="0" spc="-60" dirty="0">
                <a:solidFill>
                  <a:srgbClr val="FFFFFF">
                    <a:alpha val="40000"/>
                  </a:srgbClr>
                </a:solidFill>
                <a:latin typeface="Red Hat Display Variable Medium" pitchFamily="34" charset="0"/>
                <a:ea typeface="Red Hat Display Variable Medium" pitchFamily="34" charset="-122"/>
                <a:cs typeface="Red Hat Display Variable Medium" pitchFamily="34" charset="-120"/>
              </a:rPr>
              <a:t>Web</a:t>
            </a:r>
            <a:endParaRPr lang="en-US" sz="3000" dirty="0"/>
          </a:p>
        </p:txBody>
      </p:sp>
      <p:sp>
        <p:nvSpPr>
          <p:cNvPr id="18" name="Text 12"/>
          <p:cNvSpPr/>
          <p:nvPr/>
        </p:nvSpPr>
        <p:spPr>
          <a:xfrm>
            <a:off x="10186673" y="7531100"/>
            <a:ext cx="1790924" cy="508000"/>
          </a:xfrm>
          <a:prstGeom prst="rect">
            <a:avLst/>
          </a:prstGeom>
          <a:noFill/>
          <a:ln/>
        </p:spPr>
        <p:txBody>
          <a:bodyPr wrap="square" lIns="0" tIns="0" rIns="0" bIns="0" rtlCol="0" anchor="t"/>
          <a:lstStyle/>
          <a:p>
            <a:pPr marL="0" indent="0" algn="l">
              <a:lnSpc>
                <a:spcPts val="3000"/>
              </a:lnSpc>
              <a:buNone/>
            </a:pPr>
            <a:r>
              <a:rPr lang="en-US" sz="3000" kern="0" spc="-60" dirty="0">
                <a:solidFill>
                  <a:srgbClr val="FFFFFF">
                    <a:alpha val="40000"/>
                  </a:srgbClr>
                </a:solidFill>
                <a:latin typeface="Red Hat Display Variable Medium" pitchFamily="34" charset="0"/>
                <a:ea typeface="Red Hat Display Variable Medium" pitchFamily="34" charset="-122"/>
                <a:cs typeface="Red Hat Display Variable Medium" pitchFamily="34" charset="-120"/>
              </a:rPr>
              <a:t>Instagram</a:t>
            </a:r>
            <a:endParaRPr lang="en-US" sz="3000" dirty="0"/>
          </a:p>
        </p:txBody>
      </p:sp>
      <p:sp>
        <p:nvSpPr>
          <p:cNvPr id="19" name="Text 13"/>
          <p:cNvSpPr/>
          <p:nvPr/>
        </p:nvSpPr>
        <p:spPr>
          <a:xfrm>
            <a:off x="17070934" y="7531100"/>
            <a:ext cx="1778222" cy="508000"/>
          </a:xfrm>
          <a:prstGeom prst="rect">
            <a:avLst/>
          </a:prstGeom>
          <a:noFill/>
          <a:ln/>
        </p:spPr>
        <p:txBody>
          <a:bodyPr wrap="square" lIns="0" tIns="0" rIns="0" bIns="0" rtlCol="0" anchor="t"/>
          <a:lstStyle/>
          <a:p>
            <a:pPr marL="0" indent="0" algn="l">
              <a:lnSpc>
                <a:spcPts val="3000"/>
              </a:lnSpc>
              <a:buNone/>
            </a:pPr>
            <a:r>
              <a:rPr lang="en-US" sz="3000" kern="0" spc="-60" dirty="0">
                <a:solidFill>
                  <a:srgbClr val="FFFFFF">
                    <a:alpha val="40000"/>
                  </a:srgbClr>
                </a:solidFill>
                <a:latin typeface="Red Hat Display Variable Medium" pitchFamily="34" charset="0"/>
                <a:ea typeface="Red Hat Display Variable Medium" pitchFamily="34" charset="-122"/>
                <a:cs typeface="Red Hat Display Variable Medium" pitchFamily="34" charset="-120"/>
              </a:rPr>
              <a:t>Facebook</a:t>
            </a:r>
            <a:endParaRPr lang="en-US" sz="3000" dirty="0"/>
          </a:p>
        </p:txBody>
      </p:sp>
      <p:pic>
        <p:nvPicPr>
          <p:cNvPr id="20"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86630" y="5962650"/>
            <a:ext cx="5461769" cy="50800"/>
          </a:xfrm>
          <a:prstGeom prst="rect">
            <a:avLst/>
          </a:prstGeom>
        </p:spPr>
      </p:pic>
      <p:pic>
        <p:nvPicPr>
          <p:cNvPr id="21" name="Image 5"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86630" y="9201150"/>
            <a:ext cx="5461769" cy="50800"/>
          </a:xfrm>
          <a:prstGeom prst="rect">
            <a:avLst/>
          </a:prstGeom>
        </p:spPr>
      </p:pic>
      <p:pic>
        <p:nvPicPr>
          <p:cNvPr id="22" name="Image 6"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070890" y="5962650"/>
            <a:ext cx="5461769" cy="50800"/>
          </a:xfrm>
          <a:prstGeom prst="rect">
            <a:avLst/>
          </a:prstGeom>
        </p:spPr>
      </p:pic>
      <p:pic>
        <p:nvPicPr>
          <p:cNvPr id="23" name="Image 7"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070890" y="9201150"/>
            <a:ext cx="5461769" cy="50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60524"/>
        </a:solidFill>
        <a:effectLst/>
      </p:bgPr>
    </p:bg>
    <p:spTree>
      <p:nvGrpSpPr>
        <p:cNvPr id="1" name=""/>
        <p:cNvGrpSpPr/>
        <p:nvPr/>
      </p:nvGrpSpPr>
      <p:grpSpPr>
        <a:xfrm>
          <a:off x="0" y="0"/>
          <a:ext cx="0" cy="0"/>
          <a:chOff x="0" y="0"/>
          <a:chExt cx="0" cy="0"/>
        </a:xfrm>
      </p:grpSpPr>
      <p:sp>
        <p:nvSpPr>
          <p:cNvPr id="2" name="Text 0"/>
          <p:cNvSpPr/>
          <p:nvPr/>
        </p:nvSpPr>
        <p:spPr>
          <a:xfrm>
            <a:off x="1524191" y="1524000"/>
            <a:ext cx="2523382" cy="6942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The Rising Threat of Cyber Attacks</a:t>
            </a:r>
            <a:endParaRPr lang="en-US" sz="2000" dirty="0"/>
          </a:p>
        </p:txBody>
      </p:sp>
      <p:sp>
        <p:nvSpPr>
          <p:cNvPr id="3" name="Text 1"/>
          <p:cNvSpPr/>
          <p:nvPr/>
        </p:nvSpPr>
        <p:spPr>
          <a:xfrm>
            <a:off x="21054998" y="1524000"/>
            <a:ext cx="1875601"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Pitchdeck2025</a:t>
            </a:r>
            <a:endParaRPr lang="en-US" sz="20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92711" y="10158422"/>
            <a:ext cx="1259035" cy="1258878"/>
          </a:xfrm>
          <a:prstGeom prst="rect">
            <a:avLst/>
          </a:prstGeom>
        </p:spPr>
      </p:pic>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70489" y="10158422"/>
            <a:ext cx="1259035" cy="1258878"/>
          </a:xfrm>
          <a:prstGeom prst="rect">
            <a:avLst/>
          </a:prstGeom>
        </p:spPr>
      </p:pic>
      <p:pic>
        <p:nvPicPr>
          <p:cNvPr id="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48267" y="10158422"/>
            <a:ext cx="1259035" cy="1258878"/>
          </a:xfrm>
          <a:prstGeom prst="rect">
            <a:avLst/>
          </a:prstGeom>
        </p:spPr>
      </p:pic>
      <p:pic>
        <p:nvPicPr>
          <p:cNvPr id="7"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6045" y="10158422"/>
            <a:ext cx="1259035" cy="1258878"/>
          </a:xfrm>
          <a:prstGeom prst="rect">
            <a:avLst/>
          </a:prstGeom>
        </p:spPr>
      </p:pic>
      <p:pic>
        <p:nvPicPr>
          <p:cNvPr id="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603823" y="10158422"/>
            <a:ext cx="1259035" cy="1258878"/>
          </a:xfrm>
          <a:prstGeom prst="rect">
            <a:avLst/>
          </a:prstGeom>
        </p:spPr>
      </p:pic>
      <p:pic>
        <p:nvPicPr>
          <p:cNvPr id="9"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870489" y="8580842"/>
            <a:ext cx="1259035" cy="1258878"/>
          </a:xfrm>
          <a:prstGeom prst="rect">
            <a:avLst/>
          </a:prstGeom>
        </p:spPr>
      </p:pic>
      <p:pic>
        <p:nvPicPr>
          <p:cNvPr id="10"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448267" y="8580842"/>
            <a:ext cx="1259035" cy="1258878"/>
          </a:xfrm>
          <a:prstGeom prst="rect">
            <a:avLst/>
          </a:prstGeom>
        </p:spPr>
      </p:pic>
      <p:pic>
        <p:nvPicPr>
          <p:cNvPr id="11"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026045" y="8580842"/>
            <a:ext cx="1259035" cy="1258878"/>
          </a:xfrm>
          <a:prstGeom prst="rect">
            <a:avLst/>
          </a:prstGeom>
        </p:spPr>
      </p:pic>
      <p:pic>
        <p:nvPicPr>
          <p:cNvPr id="12"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603823" y="8580842"/>
            <a:ext cx="1259035" cy="1258878"/>
          </a:xfrm>
          <a:prstGeom prst="rect">
            <a:avLst/>
          </a:prstGeom>
        </p:spPr>
      </p:pic>
      <p:pic>
        <p:nvPicPr>
          <p:cNvPr id="13"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448267" y="7003262"/>
            <a:ext cx="1259035" cy="1258878"/>
          </a:xfrm>
          <a:prstGeom prst="rect">
            <a:avLst/>
          </a:prstGeom>
        </p:spPr>
      </p:pic>
      <p:pic>
        <p:nvPicPr>
          <p:cNvPr id="14"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026045" y="7003262"/>
            <a:ext cx="1259035" cy="1258878"/>
          </a:xfrm>
          <a:prstGeom prst="rect">
            <a:avLst/>
          </a:prstGeom>
        </p:spPr>
      </p:pic>
      <p:pic>
        <p:nvPicPr>
          <p:cNvPr id="15"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603823" y="7003262"/>
            <a:ext cx="1259035" cy="1258878"/>
          </a:xfrm>
          <a:prstGeom prst="rect">
            <a:avLst/>
          </a:prstGeom>
        </p:spPr>
      </p:pic>
      <p:pic>
        <p:nvPicPr>
          <p:cNvPr id="16"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026045" y="5425681"/>
            <a:ext cx="1259035" cy="1258878"/>
          </a:xfrm>
          <a:prstGeom prst="rect">
            <a:avLst/>
          </a:prstGeom>
        </p:spPr>
      </p:pic>
      <p:pic>
        <p:nvPicPr>
          <p:cNvPr id="17" name="Image 13" descr=" "/>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1603823" y="5425681"/>
            <a:ext cx="1259035" cy="1258878"/>
          </a:xfrm>
          <a:prstGeom prst="rect">
            <a:avLst/>
          </a:prstGeom>
        </p:spPr>
      </p:pic>
      <p:pic>
        <p:nvPicPr>
          <p:cNvPr id="18" name="Image 14" descr=" "/>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1603823" y="3848100"/>
            <a:ext cx="1259035" cy="1258878"/>
          </a:xfrm>
          <a:prstGeom prst="rect">
            <a:avLst/>
          </a:prstGeom>
        </p:spPr>
      </p:pic>
      <p:sp>
        <p:nvSpPr>
          <p:cNvPr id="19" name="Text 2"/>
          <p:cNvSpPr/>
          <p:nvPr/>
        </p:nvSpPr>
        <p:spPr>
          <a:xfrm>
            <a:off x="15191099" y="3810000"/>
            <a:ext cx="3988298" cy="1625600"/>
          </a:xfrm>
          <a:prstGeom prst="rect">
            <a:avLst/>
          </a:prstGeom>
          <a:noFill/>
          <a:ln/>
        </p:spPr>
        <p:txBody>
          <a:bodyPr wrap="square" lIns="0" tIns="0" rIns="0" bIns="0" rtlCol="0" anchor="t"/>
          <a:lstStyle/>
          <a:p>
            <a:pPr marL="0" indent="0" algn="l">
              <a:lnSpc>
                <a:spcPts val="9600"/>
              </a:lnSpc>
              <a:buNone/>
            </a:pPr>
            <a:r>
              <a:rPr lang="en-US" sz="9600" kern="0" spc="-28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$10.5T</a:t>
            </a:r>
            <a:endParaRPr lang="en-US" sz="9600" dirty="0"/>
          </a:p>
        </p:txBody>
      </p:sp>
      <p:sp>
        <p:nvSpPr>
          <p:cNvPr id="20" name="Text 3"/>
          <p:cNvSpPr/>
          <p:nvPr/>
        </p:nvSpPr>
        <p:spPr>
          <a:xfrm>
            <a:off x="16791499" y="5054600"/>
            <a:ext cx="2129633"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Annually by 2025</a:t>
            </a:r>
            <a:endParaRPr lang="en-US" sz="2000" dirty="0"/>
          </a:p>
        </p:txBody>
      </p:sp>
      <p:sp>
        <p:nvSpPr>
          <p:cNvPr id="21" name="Text 4"/>
          <p:cNvSpPr/>
          <p:nvPr/>
        </p:nvSpPr>
        <p:spPr>
          <a:xfrm>
            <a:off x="1524191" y="3683000"/>
            <a:ext cx="7688694" cy="1363133"/>
          </a:xfrm>
          <a:prstGeom prst="rect">
            <a:avLst/>
          </a:prstGeom>
          <a:noFill/>
          <a:ln/>
        </p:spPr>
        <p:txBody>
          <a:bodyPr wrap="square" lIns="0" tIns="0" rIns="0" bIns="0" rtlCol="0" anchor="t"/>
          <a:lstStyle/>
          <a:p>
            <a:pPr marL="0" indent="0" algn="l">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Why digital defense is more urgent than ever</a:t>
            </a:r>
            <a:endParaRPr lang="en-US" sz="4600" dirty="0"/>
          </a:p>
        </p:txBody>
      </p:sp>
      <p:sp>
        <p:nvSpPr>
          <p:cNvPr id="22" name="Text 5"/>
          <p:cNvSpPr/>
          <p:nvPr/>
        </p:nvSpPr>
        <p:spPr>
          <a:xfrm>
            <a:off x="1524191" y="53594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$10.5 Trillion/year by 2025</a:t>
            </a:r>
            <a:endParaRPr lang="en-US" sz="2400" dirty="0"/>
          </a:p>
        </p:txBody>
      </p:sp>
      <p:sp>
        <p:nvSpPr>
          <p:cNvPr id="23" name="Text 6"/>
          <p:cNvSpPr/>
          <p:nvPr/>
        </p:nvSpPr>
        <p:spPr>
          <a:xfrm>
            <a:off x="1524191" y="58293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Projected global damage from cybercrime</a:t>
            </a:r>
            <a:endParaRPr lang="en-US" sz="2400" dirty="0"/>
          </a:p>
        </p:txBody>
      </p:sp>
      <p:pic>
        <p:nvPicPr>
          <p:cNvPr id="24" name="Image 15"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24191" y="6508750"/>
            <a:ext cx="9322965" cy="12700"/>
          </a:xfrm>
          <a:prstGeom prst="rect">
            <a:avLst/>
          </a:prstGeom>
        </p:spPr>
      </p:pic>
      <p:sp>
        <p:nvSpPr>
          <p:cNvPr id="25" name="Text 7"/>
          <p:cNvSpPr/>
          <p:nvPr/>
        </p:nvSpPr>
        <p:spPr>
          <a:xfrm>
            <a:off x="1524191" y="66421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Rising Attack Methods</a:t>
            </a:r>
            <a:endParaRPr lang="en-US" sz="2400" dirty="0"/>
          </a:p>
        </p:txBody>
      </p:sp>
      <p:sp>
        <p:nvSpPr>
          <p:cNvPr id="26" name="Text 8"/>
          <p:cNvSpPr/>
          <p:nvPr/>
        </p:nvSpPr>
        <p:spPr>
          <a:xfrm>
            <a:off x="1524191" y="71120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Surge in ransomware, phishing, and AI-powered threats</a:t>
            </a:r>
            <a:endParaRPr lang="en-US" sz="2400" dirty="0"/>
          </a:p>
        </p:txBody>
      </p:sp>
      <p:pic>
        <p:nvPicPr>
          <p:cNvPr id="27" name="Image 16"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24191" y="7791450"/>
            <a:ext cx="9322965" cy="12700"/>
          </a:xfrm>
          <a:prstGeom prst="rect">
            <a:avLst/>
          </a:prstGeom>
        </p:spPr>
      </p:pic>
      <p:sp>
        <p:nvSpPr>
          <p:cNvPr id="28" name="Text 9"/>
          <p:cNvSpPr/>
          <p:nvPr/>
        </p:nvSpPr>
        <p:spPr>
          <a:xfrm>
            <a:off x="1524191" y="79248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Business Impact</a:t>
            </a:r>
            <a:endParaRPr lang="en-US" sz="2400" dirty="0"/>
          </a:p>
        </p:txBody>
      </p:sp>
      <p:sp>
        <p:nvSpPr>
          <p:cNvPr id="29" name="Text 10"/>
          <p:cNvSpPr/>
          <p:nvPr/>
        </p:nvSpPr>
        <p:spPr>
          <a:xfrm>
            <a:off x="1524191" y="83947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Operational disruption, data loss, financial loss, reputational harm</a:t>
            </a:r>
            <a:endParaRPr lang="en-US" sz="2400" dirty="0"/>
          </a:p>
        </p:txBody>
      </p:sp>
      <p:pic>
        <p:nvPicPr>
          <p:cNvPr id="30" name="Image 17"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24191" y="9074150"/>
            <a:ext cx="9322965" cy="12700"/>
          </a:xfrm>
          <a:prstGeom prst="rect">
            <a:avLst/>
          </a:prstGeom>
        </p:spPr>
      </p:pic>
      <p:sp>
        <p:nvSpPr>
          <p:cNvPr id="31" name="Text 11"/>
          <p:cNvSpPr/>
          <p:nvPr/>
        </p:nvSpPr>
        <p:spPr>
          <a:xfrm>
            <a:off x="1524191" y="9207500"/>
            <a:ext cx="942457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The Urgency</a:t>
            </a:r>
            <a:endParaRPr lang="en-US" sz="2400" dirty="0"/>
          </a:p>
        </p:txBody>
      </p:sp>
      <p:sp>
        <p:nvSpPr>
          <p:cNvPr id="32" name="Text 12"/>
          <p:cNvSpPr/>
          <p:nvPr/>
        </p:nvSpPr>
        <p:spPr>
          <a:xfrm>
            <a:off x="1524191" y="9677400"/>
            <a:ext cx="942457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Organizations must strengthen cybersecurity postures immediately</a:t>
            </a:r>
            <a:endParaRPr lang="en-US" sz="2400" dirty="0"/>
          </a:p>
        </p:txBody>
      </p:sp>
      <p:pic>
        <p:nvPicPr>
          <p:cNvPr id="33" name="Image 18" descr=" "/>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24191" y="10356850"/>
            <a:ext cx="9322965" cy="12700"/>
          </a:xfrm>
          <a:prstGeom prst="rect">
            <a:avLst/>
          </a:prstGeom>
        </p:spPr>
      </p:pic>
      <p:sp>
        <p:nvSpPr>
          <p:cNvPr id="34" name="Text 13"/>
          <p:cNvSpPr/>
          <p:nvPr/>
        </p:nvSpPr>
        <p:spPr>
          <a:xfrm>
            <a:off x="1524191" y="10490200"/>
            <a:ext cx="9996149"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Cybercrime</a:t>
            </a:r>
            <a:endParaRPr lang="en-US" sz="2400" dirty="0"/>
          </a:p>
        </p:txBody>
      </p:sp>
      <p:sp>
        <p:nvSpPr>
          <p:cNvPr id="35" name="Text 14"/>
          <p:cNvSpPr/>
          <p:nvPr/>
        </p:nvSpPr>
        <p:spPr>
          <a:xfrm>
            <a:off x="1524191" y="10960100"/>
            <a:ext cx="9996149"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Scalable Business for attackers we must scale defense equally fast</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60524"/>
        </a:solidFill>
        <a:effectLst/>
      </p:bgPr>
    </p:bg>
    <p:spTree>
      <p:nvGrpSpPr>
        <p:cNvPr id="1" name=""/>
        <p:cNvGrpSpPr/>
        <p:nvPr/>
      </p:nvGrpSpPr>
      <p:grpSpPr>
        <a:xfrm>
          <a:off x="0" y="0"/>
          <a:ext cx="0" cy="0"/>
          <a:chOff x="0" y="0"/>
          <a:chExt cx="0" cy="0"/>
        </a:xfrm>
      </p:grpSpPr>
      <p:sp>
        <p:nvSpPr>
          <p:cNvPr id="2" name="Text 0"/>
          <p:cNvSpPr/>
          <p:nvPr/>
        </p:nvSpPr>
        <p:spPr>
          <a:xfrm>
            <a:off x="1524191" y="1524000"/>
            <a:ext cx="3107655" cy="6942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Understanding the Cybersecurity Landscape</a:t>
            </a:r>
            <a:endParaRPr lang="en-US" sz="2000" dirty="0"/>
          </a:p>
        </p:txBody>
      </p:sp>
      <p:sp>
        <p:nvSpPr>
          <p:cNvPr id="3" name="Text 1"/>
          <p:cNvSpPr/>
          <p:nvPr/>
        </p:nvSpPr>
        <p:spPr>
          <a:xfrm>
            <a:off x="21054998" y="1524000"/>
            <a:ext cx="1875601"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Pitchdeck2025</a:t>
            </a:r>
            <a:endParaRPr lang="en-US" sz="2000" dirty="0"/>
          </a:p>
        </p:txBody>
      </p:sp>
      <p:sp>
        <p:nvSpPr>
          <p:cNvPr id="4" name="Text 2"/>
          <p:cNvSpPr/>
          <p:nvPr/>
        </p:nvSpPr>
        <p:spPr>
          <a:xfrm>
            <a:off x="1524191" y="3149600"/>
            <a:ext cx="8044339" cy="1947333"/>
          </a:xfrm>
          <a:prstGeom prst="rect">
            <a:avLst/>
          </a:prstGeom>
          <a:noFill/>
          <a:ln/>
        </p:spPr>
        <p:txBody>
          <a:bodyPr wrap="square" lIns="0" tIns="0" rIns="0" bIns="0" rtlCol="0" anchor="t"/>
          <a:lstStyle/>
          <a:p>
            <a:pPr marL="0" indent="0" algn="l">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The Foundational Domains That Safeguard Digital Systems.</a:t>
            </a:r>
            <a:endParaRPr lang="en-US" sz="4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4381" y="4021342"/>
            <a:ext cx="3299969" cy="3692116"/>
          </a:xfrm>
          <a:prstGeom prst="rect">
            <a:avLst/>
          </a:prstGeom>
        </p:spPr>
      </p:pic>
      <p:pic>
        <p:nvPicPr>
          <p:cNvPr id="7" name="Image 2"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25878" y="5358243"/>
            <a:ext cx="612853" cy="591707"/>
          </a:xfrm>
          <a:prstGeom prst="rect">
            <a:avLst/>
          </a:prstGeom>
        </p:spPr>
      </p:pic>
      <p:sp>
        <p:nvSpPr>
          <p:cNvPr id="8" name="Text 3"/>
          <p:cNvSpPr/>
          <p:nvPr/>
        </p:nvSpPr>
        <p:spPr>
          <a:xfrm>
            <a:off x="13692311" y="6184900"/>
            <a:ext cx="2591124"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Network Security</a:t>
            </a:r>
            <a:endParaRPr lang="en-US" sz="2400" dirty="0"/>
          </a:p>
        </p:txBody>
      </p:sp>
      <p:pic>
        <p:nvPicPr>
          <p:cNvPr id="9" name="Image 3"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99205" y="7209042"/>
            <a:ext cx="4355959" cy="4911317"/>
          </a:xfrm>
          <a:prstGeom prst="rect">
            <a:avLst/>
          </a:prstGeom>
        </p:spPr>
      </p:pic>
      <p:pic>
        <p:nvPicPr>
          <p:cNvPr id="11" name="Image 5"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378697" y="9245600"/>
            <a:ext cx="596975" cy="438150"/>
          </a:xfrm>
          <a:prstGeom prst="rect">
            <a:avLst/>
          </a:prstGeom>
        </p:spPr>
      </p:pic>
      <p:sp>
        <p:nvSpPr>
          <p:cNvPr id="12" name="Text 4"/>
          <p:cNvSpPr/>
          <p:nvPr/>
        </p:nvSpPr>
        <p:spPr>
          <a:xfrm>
            <a:off x="15280010" y="9982200"/>
            <a:ext cx="2883260"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Endpoint Protection</a:t>
            </a:r>
            <a:endParaRPr lang="en-US" sz="2400" dirty="0"/>
          </a:p>
        </p:txBody>
      </p:sp>
      <p:pic>
        <p:nvPicPr>
          <p:cNvPr id="13" name="Image 6" descr=" "/>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16899805" y="3208542"/>
            <a:ext cx="4355959" cy="4911317"/>
          </a:xfrm>
          <a:prstGeom prst="rect">
            <a:avLst/>
          </a:prstGeom>
        </p:spPr>
      </p:pic>
      <p:pic>
        <p:nvPicPr>
          <p:cNvPr id="15" name="Image 8" descr=" "/>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47543" y="5213350"/>
            <a:ext cx="660483" cy="438274"/>
          </a:xfrm>
          <a:prstGeom prst="rect">
            <a:avLst/>
          </a:prstGeom>
        </p:spPr>
      </p:pic>
      <p:sp>
        <p:nvSpPr>
          <p:cNvPr id="16" name="Text 5"/>
          <p:cNvSpPr/>
          <p:nvPr/>
        </p:nvSpPr>
        <p:spPr>
          <a:xfrm>
            <a:off x="18023553" y="5956300"/>
            <a:ext cx="221007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Cloud Security</a:t>
            </a:r>
            <a:endParaRPr lang="en-US" sz="2400" dirty="0"/>
          </a:p>
        </p:txBody>
      </p:sp>
      <p:pic>
        <p:nvPicPr>
          <p:cNvPr id="17" name="Image 9" descr=" "/>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189128" y="7640842"/>
            <a:ext cx="3409967" cy="3819117"/>
          </a:xfrm>
          <a:prstGeom prst="rect">
            <a:avLst/>
          </a:prstGeom>
        </p:spPr>
      </p:pic>
      <p:pic>
        <p:nvPicPr>
          <p:cNvPr id="19" name="Image 11" descr=" "/>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627378" y="8763000"/>
            <a:ext cx="533467" cy="533400"/>
          </a:xfrm>
          <a:prstGeom prst="rect">
            <a:avLst/>
          </a:prstGeom>
        </p:spPr>
      </p:pic>
      <p:sp>
        <p:nvSpPr>
          <p:cNvPr id="20" name="Text 6"/>
          <p:cNvSpPr/>
          <p:nvPr/>
        </p:nvSpPr>
        <p:spPr>
          <a:xfrm>
            <a:off x="19509638" y="9537700"/>
            <a:ext cx="2768946" cy="10160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100000"/>
                  </a:srgbClr>
                </a:solidFill>
                <a:latin typeface="Inter Regular" pitchFamily="34" charset="0"/>
                <a:ea typeface="Inter Regular" pitchFamily="34" charset="-122"/>
                <a:cs typeface="Inter Regular" pitchFamily="34" charset="-120"/>
              </a:rPr>
              <a:t>Identity &amp; Access Management</a:t>
            </a:r>
            <a:endParaRPr lang="en-US" sz="2400" dirty="0"/>
          </a:p>
        </p:txBody>
      </p:sp>
      <p:sp>
        <p:nvSpPr>
          <p:cNvPr id="21" name="Text 7"/>
          <p:cNvSpPr/>
          <p:nvPr/>
        </p:nvSpPr>
        <p:spPr>
          <a:xfrm>
            <a:off x="1524191" y="60833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Network Security</a:t>
            </a:r>
            <a:endParaRPr lang="en-US" sz="2400" dirty="0"/>
          </a:p>
        </p:txBody>
      </p:sp>
      <p:sp>
        <p:nvSpPr>
          <p:cNvPr id="22" name="Text 8"/>
          <p:cNvSpPr/>
          <p:nvPr/>
        </p:nvSpPr>
        <p:spPr>
          <a:xfrm>
            <a:off x="1524191" y="65532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Protects internal infrastructure from external attacks</a:t>
            </a:r>
            <a:endParaRPr lang="en-US" sz="2400" dirty="0"/>
          </a:p>
        </p:txBody>
      </p:sp>
      <p:pic>
        <p:nvPicPr>
          <p:cNvPr id="23" name="Image 12"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191" y="7232650"/>
            <a:ext cx="7227203" cy="12700"/>
          </a:xfrm>
          <a:prstGeom prst="rect">
            <a:avLst/>
          </a:prstGeom>
        </p:spPr>
      </p:pic>
      <p:sp>
        <p:nvSpPr>
          <p:cNvPr id="24" name="Text 9"/>
          <p:cNvSpPr/>
          <p:nvPr/>
        </p:nvSpPr>
        <p:spPr>
          <a:xfrm>
            <a:off x="1524191" y="74930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Cloud Security</a:t>
            </a:r>
            <a:endParaRPr lang="en-US" sz="2400" dirty="0"/>
          </a:p>
        </p:txBody>
      </p:sp>
      <p:sp>
        <p:nvSpPr>
          <p:cNvPr id="25" name="Text 10"/>
          <p:cNvSpPr/>
          <p:nvPr/>
        </p:nvSpPr>
        <p:spPr>
          <a:xfrm>
            <a:off x="1524191" y="79629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Secures cloud-based apps, storage, and services</a:t>
            </a:r>
            <a:endParaRPr lang="en-US" sz="2400" dirty="0"/>
          </a:p>
        </p:txBody>
      </p:sp>
      <p:pic>
        <p:nvPicPr>
          <p:cNvPr id="26" name="Image 13"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191" y="8642350"/>
            <a:ext cx="7227203" cy="12700"/>
          </a:xfrm>
          <a:prstGeom prst="rect">
            <a:avLst/>
          </a:prstGeom>
        </p:spPr>
      </p:pic>
      <p:sp>
        <p:nvSpPr>
          <p:cNvPr id="27" name="Text 11"/>
          <p:cNvSpPr/>
          <p:nvPr/>
        </p:nvSpPr>
        <p:spPr>
          <a:xfrm>
            <a:off x="1524191" y="8902700"/>
            <a:ext cx="9246756"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Endpoint Protection</a:t>
            </a:r>
            <a:endParaRPr lang="en-US" sz="2400" dirty="0"/>
          </a:p>
        </p:txBody>
      </p:sp>
      <p:sp>
        <p:nvSpPr>
          <p:cNvPr id="28" name="Text 12"/>
          <p:cNvSpPr/>
          <p:nvPr/>
        </p:nvSpPr>
        <p:spPr>
          <a:xfrm>
            <a:off x="1524191" y="9372600"/>
            <a:ext cx="9246756"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Defends user devices like laptops, phones, etc.</a:t>
            </a:r>
            <a:endParaRPr lang="en-US" sz="2400" dirty="0"/>
          </a:p>
        </p:txBody>
      </p:sp>
      <p:pic>
        <p:nvPicPr>
          <p:cNvPr id="29" name="Image 14" descr=" "/>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191" y="10052050"/>
            <a:ext cx="7227203" cy="12700"/>
          </a:xfrm>
          <a:prstGeom prst="rect">
            <a:avLst/>
          </a:prstGeom>
        </p:spPr>
      </p:pic>
      <p:sp>
        <p:nvSpPr>
          <p:cNvPr id="30" name="Text 13"/>
          <p:cNvSpPr/>
          <p:nvPr/>
        </p:nvSpPr>
        <p:spPr>
          <a:xfrm>
            <a:off x="1524191" y="10312400"/>
            <a:ext cx="9996149"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Identity &amp; Access Management (IAM)</a:t>
            </a:r>
            <a:endParaRPr lang="en-US" sz="2400" dirty="0"/>
          </a:p>
        </p:txBody>
      </p:sp>
      <p:sp>
        <p:nvSpPr>
          <p:cNvPr id="31" name="Text 14"/>
          <p:cNvSpPr/>
          <p:nvPr/>
        </p:nvSpPr>
        <p:spPr>
          <a:xfrm>
            <a:off x="1524191" y="10782300"/>
            <a:ext cx="9996149"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70000"/>
                  </a:srgbClr>
                </a:solidFill>
                <a:latin typeface="Inter Regular" pitchFamily="34" charset="0"/>
                <a:ea typeface="Inter Regular" pitchFamily="34" charset="-122"/>
                <a:cs typeface="Inter Regular" pitchFamily="34" charset="-120"/>
              </a:rPr>
              <a:t>Controls user access to sensitive systems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60524"/>
        </a:solidFill>
        <a:effectLst/>
      </p:bgPr>
    </p:bg>
    <p:spTree>
      <p:nvGrpSpPr>
        <p:cNvPr id="1" name=""/>
        <p:cNvGrpSpPr/>
        <p:nvPr/>
      </p:nvGrpSpPr>
      <p:grpSpPr>
        <a:xfrm>
          <a:off x="0" y="0"/>
          <a:ext cx="0" cy="0"/>
          <a:chOff x="0" y="0"/>
          <a:chExt cx="0" cy="0"/>
        </a:xfrm>
      </p:grpSpPr>
      <p:sp>
        <p:nvSpPr>
          <p:cNvPr id="2" name="Text 0"/>
          <p:cNvSpPr/>
          <p:nvPr/>
        </p:nvSpPr>
        <p:spPr>
          <a:xfrm>
            <a:off x="1524191" y="1524000"/>
            <a:ext cx="2523382" cy="389467"/>
          </a:xfrm>
          <a:prstGeom prst="rect">
            <a:avLst/>
          </a:prstGeom>
          <a:noFill/>
          <a:ln/>
        </p:spPr>
        <p:txBody>
          <a:bodyPr wrap="square" lIns="0" tIns="0" rIns="0" bIns="0" rtlCol="0" anchor="t"/>
          <a:lstStyle/>
          <a:p>
            <a:pPr marL="0" indent="0" algn="l">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Who We Are</a:t>
            </a:r>
            <a:endParaRPr lang="en-US" sz="2000" dirty="0"/>
          </a:p>
        </p:txBody>
      </p:sp>
      <p:sp>
        <p:nvSpPr>
          <p:cNvPr id="3" name="Text 1"/>
          <p:cNvSpPr/>
          <p:nvPr/>
        </p:nvSpPr>
        <p:spPr>
          <a:xfrm>
            <a:off x="21054998" y="1524000"/>
            <a:ext cx="1875601"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Pitchdeck2025</a:t>
            </a:r>
            <a:endParaRPr lang="en-US" sz="2000" dirty="0"/>
          </a:p>
        </p:txBody>
      </p:sp>
      <p:sp>
        <p:nvSpPr>
          <p:cNvPr id="4" name="Text 2"/>
          <p:cNvSpPr/>
          <p:nvPr/>
        </p:nvSpPr>
        <p:spPr>
          <a:xfrm>
            <a:off x="14860857" y="3390900"/>
            <a:ext cx="8095145" cy="2607733"/>
          </a:xfrm>
          <a:prstGeom prst="rect">
            <a:avLst/>
          </a:prstGeom>
          <a:noFill/>
          <a:ln/>
        </p:spPr>
        <p:txBody>
          <a:bodyPr wrap="square" lIns="0" tIns="0" rIns="0" bIns="0" rtlCol="0" anchor="t"/>
          <a:lstStyle/>
          <a:p>
            <a:pPr marL="0" indent="0" algn="l">
              <a:lnSpc>
                <a:spcPts val="4800"/>
              </a:lnSpc>
              <a:buNone/>
            </a:pPr>
            <a:r>
              <a:rPr lang="en-US" sz="4000" kern="0" spc="-40" dirty="0">
                <a:solidFill>
                  <a:srgbClr val="E9E9E9">
                    <a:alpha val="100000"/>
                  </a:srgbClr>
                </a:solidFill>
                <a:latin typeface="Inter Medium" pitchFamily="34" charset="0"/>
                <a:ea typeface="Inter Medium" pitchFamily="34" charset="-122"/>
                <a:cs typeface="Inter Medium" pitchFamily="34" charset="-120"/>
              </a:rPr>
              <a:t>To empower organizations with proactive, adaptive digital defense strategies built for the modern age.</a:t>
            </a:r>
            <a:endParaRPr lang="en-US" sz="40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212" y="3568765"/>
            <a:ext cx="456011" cy="674867"/>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5965" y="3865665"/>
            <a:ext cx="727693" cy="439629"/>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660" y="3568560"/>
            <a:ext cx="616421" cy="591396"/>
          </a:xfrm>
          <a:prstGeom prst="rect">
            <a:avLst/>
          </a:prstGeom>
        </p:spPr>
      </p:pic>
      <p:sp>
        <p:nvSpPr>
          <p:cNvPr id="8" name="Text 3"/>
          <p:cNvSpPr/>
          <p:nvPr/>
        </p:nvSpPr>
        <p:spPr>
          <a:xfrm>
            <a:off x="2328624" y="3390900"/>
            <a:ext cx="2925599" cy="1363133"/>
          </a:xfrm>
          <a:prstGeom prst="rect">
            <a:avLst/>
          </a:prstGeom>
          <a:noFill/>
          <a:ln/>
        </p:spPr>
        <p:txBody>
          <a:bodyPr wrap="square" lIns="0" tIns="0" rIns="0" bIns="0" rtlCol="0" anchor="t"/>
          <a:lstStyle/>
          <a:p>
            <a:pPr marL="0" indent="0" algn="ctr">
              <a:buNone/>
            </a:pPr>
            <a:r>
              <a:rPr lang="en-US" sz="6400" kern="0" spc="-128" dirty="0">
                <a:solidFill>
                  <a:srgbClr val="E9E9E9">
                    <a:alpha val="100000"/>
                  </a:srgbClr>
                </a:solidFill>
                <a:latin typeface="Satoshi Black" pitchFamily="34" charset="0"/>
                <a:ea typeface="Satoshi Black" pitchFamily="34" charset="-122"/>
                <a:cs typeface="Satoshi Black" pitchFamily="34" charset="-120"/>
              </a:rPr>
              <a:t>CorteZ</a:t>
            </a:r>
            <a:endParaRPr lang="en-US" sz="6400" dirty="0"/>
          </a:p>
        </p:txBody>
      </p:sp>
      <p:sp>
        <p:nvSpPr>
          <p:cNvPr id="9" name="Text 4"/>
          <p:cNvSpPr/>
          <p:nvPr/>
        </p:nvSpPr>
        <p:spPr>
          <a:xfrm>
            <a:off x="1524191" y="5575300"/>
            <a:ext cx="8281435"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Regular" pitchFamily="34" charset="0"/>
                <a:ea typeface="Inter Regular" pitchFamily="34" charset="-122"/>
                <a:cs typeface="Inter Regular" pitchFamily="34" charset="-120"/>
              </a:rPr>
              <a:t>CorteZ is a pioneer in cybersecurity consulting, helping businesses stay secure in an evolving threat landscape</a:t>
            </a:r>
            <a:endParaRPr lang="en-US" sz="2400" dirty="0"/>
          </a:p>
        </p:txBody>
      </p:sp>
      <p:sp>
        <p:nvSpPr>
          <p:cNvPr id="10" name="Text 5"/>
          <p:cNvSpPr/>
          <p:nvPr/>
        </p:nvSpPr>
        <p:spPr>
          <a:xfrm>
            <a:off x="1524191" y="4864100"/>
            <a:ext cx="8624378"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100000"/>
                  </a:srgbClr>
                </a:solidFill>
                <a:latin typeface="Inter Bold" pitchFamily="34" charset="0"/>
                <a:ea typeface="Inter Bold" pitchFamily="34" charset="-122"/>
                <a:cs typeface="Inter Bold" pitchFamily="34" charset="-120"/>
              </a:rPr>
              <a:t>"At CorteZ, we don’t chase threats — we anticipate them."</a:t>
            </a:r>
            <a:endParaRPr lang="en-US" sz="2400" dirty="0"/>
          </a:p>
        </p:txBody>
      </p:sp>
      <p:pic>
        <p:nvPicPr>
          <p:cNvPr id="11"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4191" y="9207500"/>
            <a:ext cx="4293137" cy="3124200"/>
          </a:xfrm>
          <a:prstGeom prst="rect">
            <a:avLst/>
          </a:prstGeom>
        </p:spPr>
      </p:pic>
      <p:pic>
        <p:nvPicPr>
          <p:cNvPr id="12"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78222" y="9448800"/>
            <a:ext cx="3785073" cy="2628900"/>
          </a:xfrm>
          <a:prstGeom prst="rect">
            <a:avLst/>
          </a:prstGeom>
        </p:spPr>
      </p:pic>
      <p:sp>
        <p:nvSpPr>
          <p:cNvPr id="13" name="Text 6"/>
          <p:cNvSpPr/>
          <p:nvPr/>
        </p:nvSpPr>
        <p:spPr>
          <a:xfrm>
            <a:off x="2032254" y="10452100"/>
            <a:ext cx="3442130"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70000"/>
                  </a:srgbClr>
                </a:solidFill>
                <a:latin typeface="Inter Regular" pitchFamily="34" charset="0"/>
                <a:ea typeface="Inter Regular" pitchFamily="34" charset="-122"/>
                <a:cs typeface="Inter Regular" pitchFamily="34" charset="-120"/>
              </a:rPr>
              <a:t>CorteZ founded by cybersecurity specialists.</a:t>
            </a:r>
            <a:endParaRPr lang="en-US" sz="2400" dirty="0"/>
          </a:p>
        </p:txBody>
      </p:sp>
      <p:pic>
        <p:nvPicPr>
          <p:cNvPr id="14"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17327" y="8432800"/>
            <a:ext cx="4229629" cy="3898900"/>
          </a:xfrm>
          <a:prstGeom prst="rect">
            <a:avLst/>
          </a:prstGeom>
        </p:spPr>
      </p:pic>
      <p:pic>
        <p:nvPicPr>
          <p:cNvPr id="15"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46956" y="7835900"/>
            <a:ext cx="4293137" cy="4495800"/>
          </a:xfrm>
          <a:prstGeom prst="rect">
            <a:avLst/>
          </a:prstGeom>
        </p:spPr>
      </p:pic>
      <p:pic>
        <p:nvPicPr>
          <p:cNvPr id="16"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340092" y="7188200"/>
            <a:ext cx="4229629" cy="5143500"/>
          </a:xfrm>
          <a:prstGeom prst="rect">
            <a:avLst/>
          </a:prstGeom>
        </p:spPr>
      </p:pic>
      <p:pic>
        <p:nvPicPr>
          <p:cNvPr id="17"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569721" y="6578600"/>
            <a:ext cx="4293137" cy="5753100"/>
          </a:xfrm>
          <a:prstGeom prst="rect">
            <a:avLst/>
          </a:prstGeom>
        </p:spPr>
      </p:pic>
      <p:pic>
        <p:nvPicPr>
          <p:cNvPr id="18" name="Image 9"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823753" y="6832600"/>
            <a:ext cx="3785073" cy="5245100"/>
          </a:xfrm>
          <a:prstGeom prst="rect">
            <a:avLst/>
          </a:prstGeom>
        </p:spPr>
      </p:pic>
      <p:pic>
        <p:nvPicPr>
          <p:cNvPr id="19" name="Image 10" descr=" "/>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4568721" y="7442200"/>
            <a:ext cx="3785073" cy="4635500"/>
          </a:xfrm>
          <a:prstGeom prst="rect">
            <a:avLst/>
          </a:prstGeom>
        </p:spPr>
      </p:pic>
      <p:pic>
        <p:nvPicPr>
          <p:cNvPr id="20" name="Image 11" descr=" "/>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300987" y="8089900"/>
            <a:ext cx="3785073" cy="3987800"/>
          </a:xfrm>
          <a:prstGeom prst="rect">
            <a:avLst/>
          </a:prstGeom>
        </p:spPr>
      </p:pic>
      <p:pic>
        <p:nvPicPr>
          <p:cNvPr id="21" name="Image 12"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045956" y="8686800"/>
            <a:ext cx="3785073" cy="3390900"/>
          </a:xfrm>
          <a:prstGeom prst="rect">
            <a:avLst/>
          </a:prstGeom>
        </p:spPr>
      </p:pic>
      <p:sp>
        <p:nvSpPr>
          <p:cNvPr id="22" name="Text 7"/>
          <p:cNvSpPr/>
          <p:nvPr/>
        </p:nvSpPr>
        <p:spPr>
          <a:xfrm>
            <a:off x="6325391" y="10452100"/>
            <a:ext cx="2832454"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70000"/>
                  </a:srgbClr>
                </a:solidFill>
                <a:latin typeface="Inter Regular" pitchFamily="34" charset="0"/>
                <a:ea typeface="Inter Regular" pitchFamily="34" charset="-122"/>
                <a:cs typeface="Inter Regular" pitchFamily="34" charset="-120"/>
              </a:rPr>
              <a:t>First enterprise penetration testing suite launched.</a:t>
            </a:r>
            <a:endParaRPr lang="en-US" sz="2400" dirty="0"/>
          </a:p>
        </p:txBody>
      </p:sp>
      <p:sp>
        <p:nvSpPr>
          <p:cNvPr id="23" name="Text 8"/>
          <p:cNvSpPr/>
          <p:nvPr/>
        </p:nvSpPr>
        <p:spPr>
          <a:xfrm>
            <a:off x="10555019" y="10452100"/>
            <a:ext cx="2832454"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70000"/>
                  </a:srgbClr>
                </a:solidFill>
                <a:latin typeface="Inter Regular" pitchFamily="34" charset="0"/>
                <a:ea typeface="Inter Regular" pitchFamily="34" charset="-122"/>
                <a:cs typeface="Inter Regular" pitchFamily="34" charset="-120"/>
              </a:rPr>
              <a:t>Expanded services to include cloud &amp; identity security.</a:t>
            </a:r>
            <a:endParaRPr lang="en-US" sz="2400" dirty="0"/>
          </a:p>
        </p:txBody>
      </p:sp>
      <p:sp>
        <p:nvSpPr>
          <p:cNvPr id="24" name="Text 9"/>
          <p:cNvSpPr/>
          <p:nvPr/>
        </p:nvSpPr>
        <p:spPr>
          <a:xfrm>
            <a:off x="14848156" y="10452100"/>
            <a:ext cx="2832454"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70000"/>
                  </a:srgbClr>
                </a:solidFill>
                <a:latin typeface="Inter Regular" pitchFamily="34" charset="0"/>
                <a:ea typeface="Inter Regular" pitchFamily="34" charset="-122"/>
                <a:cs typeface="Inter Regular" pitchFamily="34" charset="-120"/>
              </a:rPr>
              <a:t>Partnered with global fintech &amp; healthcare clients.</a:t>
            </a:r>
            <a:endParaRPr lang="en-US" sz="2400" dirty="0"/>
          </a:p>
        </p:txBody>
      </p:sp>
      <p:sp>
        <p:nvSpPr>
          <p:cNvPr id="25" name="Text 10"/>
          <p:cNvSpPr/>
          <p:nvPr/>
        </p:nvSpPr>
        <p:spPr>
          <a:xfrm>
            <a:off x="19077784" y="10452100"/>
            <a:ext cx="2832454"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70000"/>
                  </a:srgbClr>
                </a:solidFill>
                <a:latin typeface="Inter Regular" pitchFamily="34" charset="0"/>
                <a:ea typeface="Inter Regular" pitchFamily="34" charset="-122"/>
                <a:cs typeface="Inter Regular" pitchFamily="34" charset="-120"/>
              </a:rPr>
              <a:t>Launch AI-driven threat prediction engine.</a:t>
            </a:r>
            <a:endParaRPr lang="en-US" sz="2400" dirty="0"/>
          </a:p>
        </p:txBody>
      </p:sp>
      <p:sp>
        <p:nvSpPr>
          <p:cNvPr id="26" name="Text 11"/>
          <p:cNvSpPr/>
          <p:nvPr/>
        </p:nvSpPr>
        <p:spPr>
          <a:xfrm>
            <a:off x="19077784" y="9766300"/>
            <a:ext cx="1177014"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FFF">
                    <a:alpha val="100000"/>
                  </a:srgbClr>
                </a:solidFill>
                <a:latin typeface="Inter Bold" pitchFamily="34" charset="0"/>
                <a:ea typeface="Inter Bold" pitchFamily="34" charset="-122"/>
                <a:cs typeface="Inter Bold" pitchFamily="34" charset="-120"/>
              </a:rPr>
              <a:t>2025</a:t>
            </a:r>
            <a:endParaRPr lang="en-US" sz="3200" dirty="0"/>
          </a:p>
        </p:txBody>
      </p:sp>
      <p:sp>
        <p:nvSpPr>
          <p:cNvPr id="27" name="Text 12"/>
          <p:cNvSpPr/>
          <p:nvPr/>
        </p:nvSpPr>
        <p:spPr>
          <a:xfrm>
            <a:off x="14848156" y="9715500"/>
            <a:ext cx="1177014"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FFF">
                    <a:alpha val="100000"/>
                  </a:srgbClr>
                </a:solidFill>
                <a:latin typeface="Inter Bold" pitchFamily="34" charset="0"/>
                <a:ea typeface="Inter Bold" pitchFamily="34" charset="-122"/>
                <a:cs typeface="Inter Bold" pitchFamily="34" charset="-120"/>
              </a:rPr>
              <a:t>2023</a:t>
            </a:r>
            <a:endParaRPr lang="en-US" sz="3200" dirty="0"/>
          </a:p>
        </p:txBody>
      </p:sp>
      <p:sp>
        <p:nvSpPr>
          <p:cNvPr id="28" name="Text 13"/>
          <p:cNvSpPr/>
          <p:nvPr/>
        </p:nvSpPr>
        <p:spPr>
          <a:xfrm>
            <a:off x="10555019" y="9715500"/>
            <a:ext cx="1113506"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FFF">
                    <a:alpha val="100000"/>
                  </a:srgbClr>
                </a:solidFill>
                <a:latin typeface="Inter Bold" pitchFamily="34" charset="0"/>
                <a:ea typeface="Inter Bold" pitchFamily="34" charset="-122"/>
                <a:cs typeface="Inter Bold" pitchFamily="34" charset="-120"/>
              </a:rPr>
              <a:t>2021</a:t>
            </a:r>
            <a:endParaRPr lang="en-US" sz="3200" dirty="0"/>
          </a:p>
        </p:txBody>
      </p:sp>
      <p:sp>
        <p:nvSpPr>
          <p:cNvPr id="29" name="Text 14"/>
          <p:cNvSpPr/>
          <p:nvPr/>
        </p:nvSpPr>
        <p:spPr>
          <a:xfrm>
            <a:off x="6325391" y="9715500"/>
            <a:ext cx="1126207"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FFF">
                    <a:alpha val="100000"/>
                  </a:srgbClr>
                </a:solidFill>
                <a:latin typeface="Inter Bold" pitchFamily="34" charset="0"/>
                <a:ea typeface="Inter Bold" pitchFamily="34" charset="-122"/>
                <a:cs typeface="Inter Bold" pitchFamily="34" charset="-120"/>
              </a:rPr>
              <a:t>2019</a:t>
            </a:r>
            <a:endParaRPr lang="en-US" sz="3200" dirty="0"/>
          </a:p>
        </p:txBody>
      </p:sp>
      <p:sp>
        <p:nvSpPr>
          <p:cNvPr id="30" name="Text 15"/>
          <p:cNvSpPr/>
          <p:nvPr/>
        </p:nvSpPr>
        <p:spPr>
          <a:xfrm>
            <a:off x="2032254" y="9715500"/>
            <a:ext cx="1126207" cy="745067"/>
          </a:xfrm>
          <a:prstGeom prst="rect">
            <a:avLst/>
          </a:prstGeom>
          <a:noFill/>
          <a:ln/>
        </p:spPr>
        <p:txBody>
          <a:bodyPr wrap="square" lIns="0" tIns="0" rIns="0" bIns="0" rtlCol="0" anchor="t"/>
          <a:lstStyle/>
          <a:p>
            <a:pPr marL="0" indent="0" algn="l">
              <a:lnSpc>
                <a:spcPts val="4800"/>
              </a:lnSpc>
              <a:buNone/>
            </a:pPr>
            <a:r>
              <a:rPr lang="en-US" sz="3200" kern="0" spc="-64" dirty="0">
                <a:solidFill>
                  <a:srgbClr val="FFFFFF">
                    <a:alpha val="100000"/>
                  </a:srgbClr>
                </a:solidFill>
                <a:latin typeface="Inter Bold" pitchFamily="34" charset="0"/>
                <a:ea typeface="Inter Bold" pitchFamily="34" charset="-122"/>
                <a:cs typeface="Inter Bold" pitchFamily="34" charset="-120"/>
              </a:rPr>
              <a:t>2018</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1524191" y="1524000"/>
            <a:ext cx="282822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01001C">
                    <a:alpha val="100000"/>
                  </a:srgbClr>
                </a:solidFill>
                <a:latin typeface="Inter Medium" pitchFamily="34" charset="0"/>
                <a:ea typeface="Inter Medium" pitchFamily="34" charset="-122"/>
                <a:cs typeface="Inter Medium" pitchFamily="34" charset="-120"/>
              </a:rPr>
              <a:t>Cybersecurity Risks &amp; Challenges</a:t>
            </a:r>
            <a:endParaRPr lang="en-US" sz="2000" dirty="0"/>
          </a:p>
        </p:txBody>
      </p:sp>
      <p:sp>
        <p:nvSpPr>
          <p:cNvPr id="4"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1001C">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5" name="Text 2"/>
          <p:cNvSpPr/>
          <p:nvPr/>
        </p:nvSpPr>
        <p:spPr>
          <a:xfrm>
            <a:off x="1524191" y="4127500"/>
            <a:ext cx="9886069" cy="18965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Navigating the Growing Threat Landscape</a:t>
            </a:r>
            <a:endParaRPr lang="en-US" sz="6400" dirty="0"/>
          </a:p>
        </p:txBody>
      </p:sp>
      <p:pic>
        <p:nvPicPr>
          <p:cNvPr id="6"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8191500"/>
            <a:ext cx="6566721" cy="3530600"/>
          </a:xfrm>
          <a:prstGeom prst="rect">
            <a:avLst/>
          </a:prstGeom>
        </p:spPr>
      </p:pic>
      <p:sp>
        <p:nvSpPr>
          <p:cNvPr id="7" name="Shape 3"/>
          <p:cNvSpPr/>
          <p:nvPr/>
        </p:nvSpPr>
        <p:spPr>
          <a:xfrm>
            <a:off x="8446556" y="8191500"/>
            <a:ext cx="6566721" cy="3530600"/>
          </a:xfrm>
          <a:prstGeom prst="roundRect">
            <a:avLst>
              <a:gd name="adj" fmla="val 6475"/>
            </a:avLst>
          </a:prstGeom>
          <a:noFill/>
          <a:ln w="12700">
            <a:solidFill>
              <a:srgbClr val="4E2FD3"/>
            </a:solidFill>
            <a:prstDash val="solid"/>
          </a:ln>
        </p:spPr>
        <p:txBody>
          <a:bodyPr/>
          <a:lstStyle/>
          <a:p>
            <a:endParaRPr lang="en-ID"/>
          </a:p>
        </p:txBody>
      </p:sp>
      <p:sp>
        <p:nvSpPr>
          <p:cNvPr id="8" name="Shape 4"/>
          <p:cNvSpPr/>
          <p:nvPr/>
        </p:nvSpPr>
        <p:spPr>
          <a:xfrm>
            <a:off x="15368921" y="8191500"/>
            <a:ext cx="6566721" cy="3530600"/>
          </a:xfrm>
          <a:prstGeom prst="roundRect">
            <a:avLst>
              <a:gd name="adj" fmla="val 6475"/>
            </a:avLst>
          </a:prstGeom>
          <a:noFill/>
          <a:ln w="12700">
            <a:solidFill>
              <a:srgbClr val="4E2FD3"/>
            </a:solidFill>
            <a:prstDash val="solid"/>
          </a:ln>
        </p:spPr>
        <p:txBody>
          <a:bodyPr/>
          <a:lstStyle/>
          <a:p>
            <a:endParaRPr lang="en-ID"/>
          </a:p>
        </p:txBody>
      </p:sp>
      <p:sp>
        <p:nvSpPr>
          <p:cNvPr id="9" name="Text 5"/>
          <p:cNvSpPr/>
          <p:nvPr/>
        </p:nvSpPr>
        <p:spPr>
          <a:xfrm>
            <a:off x="2083060" y="8788400"/>
            <a:ext cx="5067933"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Lack of Awareness &amp; Training</a:t>
            </a:r>
            <a:endParaRPr lang="en-US" sz="2400" dirty="0"/>
          </a:p>
        </p:txBody>
      </p:sp>
      <p:sp>
        <p:nvSpPr>
          <p:cNvPr id="10" name="Text 6"/>
          <p:cNvSpPr/>
          <p:nvPr/>
        </p:nvSpPr>
        <p:spPr>
          <a:xfrm>
            <a:off x="9005426" y="8788400"/>
            <a:ext cx="5067933" cy="469900"/>
          </a:xfrm>
          <a:prstGeom prst="rect">
            <a:avLst/>
          </a:prstGeom>
          <a:noFill/>
          <a:ln/>
        </p:spPr>
        <p:txBody>
          <a:bodyPr wrap="square" lIns="0" tIns="0" rIns="0" bIns="0" rtlCol="0" anchor="t"/>
          <a:lstStyle/>
          <a:p>
            <a:pPr marL="0" indent="0" algn="l">
              <a:lnSpc>
                <a:spcPts val="2880"/>
              </a:lnSpc>
              <a:buNone/>
            </a:pPr>
            <a:r>
              <a:rPr lang="en-US" sz="2400" dirty="0">
                <a:solidFill>
                  <a:srgbClr val="06052B">
                    <a:alpha val="100000"/>
                  </a:srgbClr>
                </a:solidFill>
                <a:latin typeface="Inter Bold" pitchFamily="34" charset="0"/>
                <a:ea typeface="Inter Bold" pitchFamily="34" charset="-122"/>
                <a:cs typeface="Inter Bold" pitchFamily="34" charset="-120"/>
              </a:rPr>
              <a:t>Rising Cost of Breaches</a:t>
            </a:r>
            <a:endParaRPr lang="en-US" sz="2400" dirty="0"/>
          </a:p>
        </p:txBody>
      </p:sp>
      <p:sp>
        <p:nvSpPr>
          <p:cNvPr id="11" name="Text 7"/>
          <p:cNvSpPr/>
          <p:nvPr/>
        </p:nvSpPr>
        <p:spPr>
          <a:xfrm>
            <a:off x="15927791" y="8788400"/>
            <a:ext cx="5067933" cy="469900"/>
          </a:xfrm>
          <a:prstGeom prst="rect">
            <a:avLst/>
          </a:prstGeom>
          <a:noFill/>
          <a:ln/>
        </p:spPr>
        <p:txBody>
          <a:bodyPr wrap="square" lIns="0" tIns="0" rIns="0" bIns="0" rtlCol="0" anchor="t"/>
          <a:lstStyle/>
          <a:p>
            <a:pPr marL="0" indent="0" algn="l">
              <a:lnSpc>
                <a:spcPts val="2880"/>
              </a:lnSpc>
              <a:buNone/>
            </a:pPr>
            <a:r>
              <a:rPr lang="en-US" sz="2400" dirty="0">
                <a:solidFill>
                  <a:srgbClr val="06052B">
                    <a:alpha val="100000"/>
                  </a:srgbClr>
                </a:solidFill>
                <a:latin typeface="Inter Bold" pitchFamily="34" charset="0"/>
                <a:ea typeface="Inter Bold" pitchFamily="34" charset="-122"/>
                <a:cs typeface="Inter Bold" pitchFamily="34" charset="-120"/>
              </a:rPr>
              <a:t>Complex Threat Landscape</a:t>
            </a:r>
            <a:endParaRPr lang="en-US" sz="2400" dirty="0"/>
          </a:p>
        </p:txBody>
      </p:sp>
      <p:sp>
        <p:nvSpPr>
          <p:cNvPr id="12" name="Text 8"/>
          <p:cNvSpPr/>
          <p:nvPr/>
        </p:nvSpPr>
        <p:spPr>
          <a:xfrm>
            <a:off x="2083060" y="9347200"/>
            <a:ext cx="5169546" cy="1930400"/>
          </a:xfrm>
          <a:prstGeom prst="rect">
            <a:avLst/>
          </a:prstGeom>
          <a:noFill/>
          <a:ln/>
        </p:spPr>
        <p:txBody>
          <a:bodyPr wrap="square" lIns="0" tIns="0" rIns="0" bIns="0" rtlCol="0" anchor="t"/>
          <a:lstStyle/>
          <a:p>
            <a:pPr marL="0" indent="0" algn="l">
              <a:lnSpc>
                <a:spcPts val="3600"/>
              </a:lnSpc>
              <a:buNone/>
            </a:pPr>
            <a:r>
              <a:rPr lang="en-US" sz="2400" kern="0" spc="-48" dirty="0">
                <a:solidFill>
                  <a:srgbClr val="FFFFFF">
                    <a:alpha val="80000"/>
                  </a:srgbClr>
                </a:solidFill>
                <a:latin typeface="Inter Regular" pitchFamily="34" charset="0"/>
                <a:ea typeface="Inter Regular" pitchFamily="34" charset="-122"/>
                <a:cs typeface="Inter Regular" pitchFamily="34" charset="-120"/>
              </a:rPr>
              <a:t>Human error causes many breaches phishing, weak passwords, and social engineering increase vulnerability.</a:t>
            </a:r>
            <a:endParaRPr lang="en-US" sz="2400" dirty="0"/>
          </a:p>
        </p:txBody>
      </p:sp>
      <p:sp>
        <p:nvSpPr>
          <p:cNvPr id="13" name="Text 9"/>
          <p:cNvSpPr/>
          <p:nvPr/>
        </p:nvSpPr>
        <p:spPr>
          <a:xfrm>
            <a:off x="9005426" y="9347200"/>
            <a:ext cx="5169546" cy="19304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In 2023, the average data breach cost exceeded $4.45M—covering downtime, legal, recovery, and reputation loss (IBM).</a:t>
            </a:r>
            <a:endParaRPr lang="en-US" sz="2400" dirty="0"/>
          </a:p>
        </p:txBody>
      </p:sp>
      <p:sp>
        <p:nvSpPr>
          <p:cNvPr id="14" name="Text 10"/>
          <p:cNvSpPr/>
          <p:nvPr/>
        </p:nvSpPr>
        <p:spPr>
          <a:xfrm>
            <a:off x="15927791" y="9347200"/>
            <a:ext cx="5169546" cy="19304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 Cyberattacks are evolving AI-driven threats, multistage malware, and zero-day exploits are harder to detect and respond to.</a:t>
            </a:r>
            <a:endParaRPr lang="en-US" sz="2400" dirty="0"/>
          </a:p>
        </p:txBody>
      </p:sp>
      <p:sp>
        <p:nvSpPr>
          <p:cNvPr id="15" name="Text 11"/>
          <p:cNvSpPr/>
          <p:nvPr/>
        </p:nvSpPr>
        <p:spPr>
          <a:xfrm>
            <a:off x="15368921" y="4127500"/>
            <a:ext cx="6664100" cy="2370667"/>
          </a:xfrm>
          <a:prstGeom prst="rect">
            <a:avLst/>
          </a:prstGeom>
          <a:noFill/>
          <a:ln/>
        </p:spPr>
        <p:txBody>
          <a:bodyPr wrap="square" lIns="0" tIns="0" rIns="0" bIns="0" rtlCol="0" anchor="t"/>
          <a:lstStyle/>
          <a:p>
            <a:pPr marL="0" indent="0" algn="l">
              <a:lnSpc>
                <a:spcPts val="3000"/>
              </a:lnSpc>
              <a:buNone/>
            </a:pPr>
            <a:r>
              <a:rPr lang="en-US" sz="2000" kern="0" spc="-40" dirty="0">
                <a:solidFill>
                  <a:srgbClr val="01001C">
                    <a:alpha val="60000"/>
                  </a:srgbClr>
                </a:solidFill>
                <a:latin typeface="Inter Medium" pitchFamily="34" charset="0"/>
                <a:ea typeface="Inter Medium" pitchFamily="34" charset="-122"/>
                <a:cs typeface="Inter Medium" pitchFamily="34" charset="-120"/>
              </a:rPr>
              <a:t>Organizations today face increasingly complex and evolving cyber threats. The rapid growth of digital infrastructure—cloud computing, IoT, and remote work—has significantly expanded the attack surface. This has made businesses more vulnerable to ransomware, data breaches, phishing, and insider threats.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4111080"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Opportunities in Cybersecurity Investment</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pic>
        <p:nvPicPr>
          <p:cNvPr id="4"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791" y="10401300"/>
            <a:ext cx="3734267" cy="1181100"/>
          </a:xfrm>
          <a:prstGeom prst="rect">
            <a:avLst/>
          </a:prstGeom>
        </p:spPr>
      </p:pic>
      <p:pic>
        <p:nvPicPr>
          <p:cNvPr id="5"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8464" y="8369300"/>
            <a:ext cx="7366921" cy="2336800"/>
          </a:xfrm>
          <a:prstGeom prst="rect">
            <a:avLst/>
          </a:prstGeom>
        </p:spPr>
      </p:pic>
      <p:pic>
        <p:nvPicPr>
          <p:cNvPr id="6"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191" y="6197600"/>
            <a:ext cx="8535467" cy="2882900"/>
          </a:xfrm>
          <a:prstGeom prst="rect">
            <a:avLst/>
          </a:prstGeom>
        </p:spPr>
      </p:pic>
      <p:pic>
        <p:nvPicPr>
          <p:cNvPr id="7"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08464" y="4584700"/>
            <a:ext cx="7366921" cy="2336800"/>
          </a:xfrm>
          <a:prstGeom prst="rect">
            <a:avLst/>
          </a:prstGeom>
        </p:spPr>
      </p:pic>
      <p:pic>
        <p:nvPicPr>
          <p:cNvPr id="8"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24791" y="3657600"/>
            <a:ext cx="3734267" cy="1181100"/>
          </a:xfrm>
          <a:prstGeom prst="rect">
            <a:avLst/>
          </a:prstGeom>
        </p:spPr>
      </p:pic>
      <p:sp>
        <p:nvSpPr>
          <p:cNvPr id="9" name="Text 2"/>
          <p:cNvSpPr/>
          <p:nvPr/>
        </p:nvSpPr>
        <p:spPr>
          <a:xfrm>
            <a:off x="3670759" y="5410200"/>
            <a:ext cx="4242330" cy="558800"/>
          </a:xfrm>
          <a:prstGeom prst="rect">
            <a:avLst/>
          </a:prstGeom>
          <a:noFill/>
          <a:ln/>
        </p:spPr>
        <p:txBody>
          <a:bodyPr wrap="square" lIns="0" tIns="0" rIns="0" bIns="0" rtlCol="0" anchor="t"/>
          <a:lstStyle/>
          <a:p>
            <a:pPr marL="0" indent="0" algn="ctr">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$500B Market Value Highlight</a:t>
            </a:r>
            <a:endParaRPr lang="en-US" sz="2400" dirty="0"/>
          </a:p>
        </p:txBody>
      </p:sp>
      <p:sp>
        <p:nvSpPr>
          <p:cNvPr id="10" name="Text 3"/>
          <p:cNvSpPr/>
          <p:nvPr/>
        </p:nvSpPr>
        <p:spPr>
          <a:xfrm>
            <a:off x="3183865" y="7391400"/>
            <a:ext cx="5216119" cy="846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Smart security, Decentralized defense, Access control.</a:t>
            </a:r>
            <a:endParaRPr lang="en-US" sz="2000" dirty="0"/>
          </a:p>
        </p:txBody>
      </p:sp>
      <p:sp>
        <p:nvSpPr>
          <p:cNvPr id="11" name="Text 4"/>
          <p:cNvSpPr/>
          <p:nvPr/>
        </p:nvSpPr>
        <p:spPr>
          <a:xfrm>
            <a:off x="3907855" y="9537700"/>
            <a:ext cx="3768138"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80000"/>
                  </a:srgbClr>
                </a:solidFill>
                <a:latin typeface="Inter Medium" pitchFamily="34" charset="0"/>
                <a:ea typeface="Inter Medium" pitchFamily="34" charset="-122"/>
                <a:cs typeface="Inter Medium" pitchFamily="34" charset="-120"/>
              </a:rPr>
              <a:t>Cloud, IoT, and Banking sectors</a:t>
            </a:r>
            <a:endParaRPr lang="en-US" sz="2000" dirty="0"/>
          </a:p>
        </p:txBody>
      </p:sp>
      <p:sp>
        <p:nvSpPr>
          <p:cNvPr id="12" name="Text 5"/>
          <p:cNvSpPr/>
          <p:nvPr/>
        </p:nvSpPr>
        <p:spPr>
          <a:xfrm>
            <a:off x="12345943" y="3657600"/>
            <a:ext cx="10813285" cy="1896533"/>
          </a:xfrm>
          <a:prstGeom prst="rect">
            <a:avLst/>
          </a:prstGeom>
          <a:noFill/>
          <a:ln/>
        </p:spPr>
        <p:txBody>
          <a:bodyPr wrap="square" lIns="0" tIns="0" rIns="0" bIns="0" rtlCol="0" anchor="t"/>
          <a:lstStyle/>
          <a:p>
            <a:pPr marL="0" indent="0" algn="l">
              <a:lnSpc>
                <a:spcPts val="6400"/>
              </a:lnSpc>
              <a:buNone/>
            </a:pPr>
            <a:r>
              <a:rPr lang="en-US" sz="6400" kern="0" spc="-128"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Why Cyber Defense is the Future of Tech Capital</a:t>
            </a:r>
            <a:endParaRPr lang="en-US" sz="6400" dirty="0"/>
          </a:p>
        </p:txBody>
      </p:sp>
      <p:sp>
        <p:nvSpPr>
          <p:cNvPr id="13" name="Text 6"/>
          <p:cNvSpPr/>
          <p:nvPr/>
        </p:nvSpPr>
        <p:spPr>
          <a:xfrm>
            <a:off x="12345943" y="5791200"/>
            <a:ext cx="10631229"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Exploding Market Size</a:t>
            </a:r>
            <a:endParaRPr lang="en-US" sz="2400" dirty="0"/>
          </a:p>
        </p:txBody>
      </p:sp>
      <p:sp>
        <p:nvSpPr>
          <p:cNvPr id="14" name="Text 7"/>
          <p:cNvSpPr/>
          <p:nvPr/>
        </p:nvSpPr>
        <p:spPr>
          <a:xfrm>
            <a:off x="12345943" y="6261100"/>
            <a:ext cx="10631229"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Global cybersecurity market is projected to exceed $500 billion by 2030, driven by digital transformation and rising threat levels.</a:t>
            </a:r>
            <a:endParaRPr lang="en-US" sz="2400" dirty="0"/>
          </a:p>
        </p:txBody>
      </p:sp>
      <p:sp>
        <p:nvSpPr>
          <p:cNvPr id="15" name="Text 8"/>
          <p:cNvSpPr/>
          <p:nvPr/>
        </p:nvSpPr>
        <p:spPr>
          <a:xfrm>
            <a:off x="12345943" y="7429500"/>
            <a:ext cx="10631229"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Technology Trends Driving Investment</a:t>
            </a:r>
            <a:endParaRPr lang="en-US" sz="2400" dirty="0"/>
          </a:p>
        </p:txBody>
      </p:sp>
      <p:sp>
        <p:nvSpPr>
          <p:cNvPr id="16" name="Text 9"/>
          <p:cNvSpPr/>
          <p:nvPr/>
        </p:nvSpPr>
        <p:spPr>
          <a:xfrm>
            <a:off x="12345943" y="7899400"/>
            <a:ext cx="10631229" cy="14732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AI-Powered Security (real-time threat detection)</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Blockchain Security (tamper-proof transactions)</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Zero-Trust Architecture (never trust, always verify model)</a:t>
            </a:r>
            <a:endParaRPr lang="en-US" sz="2400" dirty="0"/>
          </a:p>
        </p:txBody>
      </p:sp>
      <p:sp>
        <p:nvSpPr>
          <p:cNvPr id="17" name="Text 10"/>
          <p:cNvSpPr/>
          <p:nvPr/>
        </p:nvSpPr>
        <p:spPr>
          <a:xfrm>
            <a:off x="12345943" y="9525000"/>
            <a:ext cx="10631229"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High-Demand Sectors:</a:t>
            </a:r>
            <a:endParaRPr lang="en-US" sz="2400" dirty="0"/>
          </a:p>
        </p:txBody>
      </p:sp>
      <p:sp>
        <p:nvSpPr>
          <p:cNvPr id="18" name="Text 11"/>
          <p:cNvSpPr/>
          <p:nvPr/>
        </p:nvSpPr>
        <p:spPr>
          <a:xfrm>
            <a:off x="12345943" y="9994900"/>
            <a:ext cx="10631229" cy="1473200"/>
          </a:xfrm>
          <a:prstGeom prst="rect">
            <a:avLst/>
          </a:prstGeom>
          <a:noFill/>
          <a:ln/>
        </p:spPr>
        <p:txBody>
          <a:bodyPr wrap="square" lIns="0" tIns="0" rIns="0" bIns="0" rtlCol="0" anchor="t"/>
          <a:lstStyle/>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Cloud Security (SaaS, PaaS, multi-cloud architecture)</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IoT Device Protection (smart homes, vehicles, cities)</a:t>
            </a:r>
            <a:endParaRPr lang="en-US" sz="2400" dirty="0"/>
          </a:p>
          <a:p>
            <a:pPr marL="685800" lvl="1" indent="-342900" algn="l">
              <a:lnSpc>
                <a:spcPts val="3600"/>
              </a:lnSpc>
              <a:buSzPct val="100000"/>
              <a:buChar char="•"/>
            </a:pPr>
            <a:r>
              <a:rPr lang="en-US" sz="2400" kern="0" spc="-48" dirty="0">
                <a:solidFill>
                  <a:srgbClr val="E9E9E9">
                    <a:alpha val="80000"/>
                  </a:srgbClr>
                </a:solidFill>
                <a:latin typeface="Inter Regular" pitchFamily="34" charset="0"/>
                <a:ea typeface="Inter Regular" pitchFamily="34" charset="-122"/>
                <a:cs typeface="Inter Regular" pitchFamily="34" charset="-120"/>
              </a:rPr>
              <a:t>Fintech &amp; eCommerce (secure digital transactions &amp; wallets)</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1001C"/>
        </a:solidFill>
        <a:effectLst/>
      </p:bgPr>
    </p:bg>
    <p:spTree>
      <p:nvGrpSpPr>
        <p:cNvPr id="1" name=""/>
        <p:cNvGrpSpPr/>
        <p:nvPr/>
      </p:nvGrpSpPr>
      <p:grpSpPr>
        <a:xfrm>
          <a:off x="0" y="0"/>
          <a:ext cx="0" cy="0"/>
          <a:chOff x="0" y="0"/>
          <a:chExt cx="0" cy="0"/>
        </a:xfrm>
      </p:grpSpPr>
      <p:sp>
        <p:nvSpPr>
          <p:cNvPr id="2" name="Text 0"/>
          <p:cNvSpPr/>
          <p:nvPr/>
        </p:nvSpPr>
        <p:spPr>
          <a:xfrm>
            <a:off x="1524191" y="1524000"/>
            <a:ext cx="2536084" cy="846667"/>
          </a:xfrm>
          <a:prstGeom prst="rect">
            <a:avLst/>
          </a:prstGeom>
          <a:noFill/>
          <a:ln/>
        </p:spPr>
        <p:txBody>
          <a:bodyPr wrap="square" lIns="0" tIns="0" rIns="0" bIns="0" rtlCol="0" anchor="t"/>
          <a:lstStyle/>
          <a:p>
            <a:pPr marL="0" indent="0" algn="l">
              <a:lnSpc>
                <a:spcPts val="3000"/>
              </a:lnSpc>
              <a:buNone/>
            </a:pPr>
            <a:r>
              <a:rPr lang="en-US" sz="2000" kern="0" spc="-40" dirty="0">
                <a:solidFill>
                  <a:srgbClr val="FFFFFF">
                    <a:alpha val="100000"/>
                  </a:srgbClr>
                </a:solidFill>
                <a:latin typeface="Inter Medium" pitchFamily="34" charset="0"/>
                <a:ea typeface="Inter Medium" pitchFamily="34" charset="-122"/>
                <a:cs typeface="Inter Medium" pitchFamily="34" charset="-120"/>
              </a:rPr>
              <a:t>Most Common Cyber Threats</a:t>
            </a:r>
            <a:endParaRPr lang="en-US" sz="2000" dirty="0"/>
          </a:p>
        </p:txBody>
      </p:sp>
      <p:sp>
        <p:nvSpPr>
          <p:cNvPr id="3"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E9E9E9">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4" name="Text 2"/>
          <p:cNvSpPr/>
          <p:nvPr/>
        </p:nvSpPr>
        <p:spPr>
          <a:xfrm>
            <a:off x="1426812" y="3022600"/>
            <a:ext cx="21533425" cy="778933"/>
          </a:xfrm>
          <a:prstGeom prst="rect">
            <a:avLst/>
          </a:prstGeom>
          <a:noFill/>
          <a:ln/>
        </p:spPr>
        <p:txBody>
          <a:bodyPr wrap="square" lIns="0" tIns="0" rIns="0" bIns="0" rtlCol="0" anchor="t"/>
          <a:lstStyle/>
          <a:p>
            <a:pPr marL="0" indent="0" algn="ctr">
              <a:lnSpc>
                <a:spcPts val="4600"/>
              </a:lnSpc>
              <a:buNone/>
            </a:pPr>
            <a:r>
              <a:rPr lang="en-US" sz="4600" kern="0" spc="-92" dirty="0">
                <a:solidFill>
                  <a:srgbClr val="E9E9E9">
                    <a:alpha val="100000"/>
                  </a:srgbClr>
                </a:solidFill>
                <a:latin typeface="Red Hat Display Variable Bold" pitchFamily="34" charset="0"/>
                <a:ea typeface="Red Hat Display Variable Bold" pitchFamily="34" charset="-122"/>
                <a:cs typeface="Red Hat Display Variable Bold" pitchFamily="34" charset="-120"/>
              </a:rPr>
              <a:t>Top Attack Vectors Businesses Must Defend Against</a:t>
            </a:r>
            <a:endParaRPr lang="en-US" sz="4600" dirty="0"/>
          </a:p>
        </p:txBody>
      </p:sp>
      <p:pic>
        <p:nvPicPr>
          <p:cNvPr id="5" name="Image 0"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93524" y="8128000"/>
            <a:ext cx="11113889" cy="4406900"/>
          </a:xfrm>
          <a:prstGeom prst="rect">
            <a:avLst/>
          </a:prstGeom>
        </p:spPr>
      </p:pic>
      <p:pic>
        <p:nvPicPr>
          <p:cNvPr id="6" name="Image 1" descr=" "/>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933" y="2768600"/>
            <a:ext cx="11113889" cy="5359400"/>
          </a:xfrm>
          <a:prstGeom prst="rect">
            <a:avLst/>
          </a:prstGeom>
        </p:spPr>
      </p:pic>
      <p:pic>
        <p:nvPicPr>
          <p:cNvPr id="7" name="Image 2" descr=" "/>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5197" y="8115300"/>
            <a:ext cx="19623953" cy="25400"/>
          </a:xfrm>
          <a:prstGeom prst="rect">
            <a:avLst/>
          </a:prstGeom>
        </p:spPr>
      </p:pic>
      <p:pic>
        <p:nvPicPr>
          <p:cNvPr id="8" name="Image 3" descr=" "/>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93524" y="8128000"/>
            <a:ext cx="3480235" cy="3479800"/>
          </a:xfrm>
          <a:prstGeom prst="rect">
            <a:avLst/>
          </a:prstGeom>
        </p:spPr>
      </p:pic>
      <p:pic>
        <p:nvPicPr>
          <p:cNvPr id="9" name="Image 4"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193524" y="4648200"/>
            <a:ext cx="3480235" cy="3479800"/>
          </a:xfrm>
          <a:prstGeom prst="rect">
            <a:avLst/>
          </a:prstGeom>
        </p:spPr>
      </p:pic>
      <p:pic>
        <p:nvPicPr>
          <p:cNvPr id="10" name="Image 5" descr=" "/>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3289" y="8128000"/>
            <a:ext cx="3480235" cy="3479800"/>
          </a:xfrm>
          <a:prstGeom prst="rect">
            <a:avLst/>
          </a:prstGeom>
        </p:spPr>
      </p:pic>
      <p:pic>
        <p:nvPicPr>
          <p:cNvPr id="11" name="Image 6"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13289" y="4648200"/>
            <a:ext cx="3480235" cy="3479800"/>
          </a:xfrm>
          <a:prstGeom prst="rect">
            <a:avLst/>
          </a:prstGeom>
        </p:spPr>
      </p:pic>
      <p:pic>
        <p:nvPicPr>
          <p:cNvPr id="12" name="Image 7"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8286" y="6223000"/>
            <a:ext cx="3810476" cy="3810000"/>
          </a:xfrm>
          <a:prstGeom prst="rect">
            <a:avLst/>
          </a:prstGeom>
        </p:spPr>
      </p:pic>
      <p:pic>
        <p:nvPicPr>
          <p:cNvPr id="13" name="Image 8"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403600" y="5537200"/>
            <a:ext cx="1270159" cy="1270000"/>
          </a:xfrm>
          <a:prstGeom prst="rect">
            <a:avLst/>
          </a:prstGeom>
        </p:spPr>
      </p:pic>
      <p:pic>
        <p:nvPicPr>
          <p:cNvPr id="15" name="Image 10" descr=" "/>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871442" y="5962650"/>
            <a:ext cx="334475" cy="419100"/>
          </a:xfrm>
          <a:prstGeom prst="rect">
            <a:avLst/>
          </a:prstGeom>
        </p:spPr>
      </p:pic>
      <p:pic>
        <p:nvPicPr>
          <p:cNvPr id="16" name="Image 11" descr=" "/>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14403600" y="9715500"/>
            <a:ext cx="1270159" cy="1270000"/>
          </a:xfrm>
          <a:prstGeom prst="rect">
            <a:avLst/>
          </a:prstGeom>
        </p:spPr>
      </p:pic>
      <p:pic>
        <p:nvPicPr>
          <p:cNvPr id="18" name="Image 13" descr=" "/>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850238" y="10140950"/>
            <a:ext cx="376890" cy="419121"/>
          </a:xfrm>
          <a:prstGeom prst="rect">
            <a:avLst/>
          </a:prstGeom>
        </p:spPr>
      </p:pic>
      <p:pic>
        <p:nvPicPr>
          <p:cNvPr id="19" name="Image 14" descr=" "/>
          <p:cNvPicPr>
            <a:picLocks noChangeAspect="1"/>
          </p:cNvPicPr>
          <p:nvPr/>
        </p:nvPicPr>
        <p:blipFill>
          <a:blip r:embed="rId19">
            <a:extLst>
              <a:ext uri="{96DAC541-7B7A-43D3-8B79-37D633B846F1}">
                <asvg:svgBlip xmlns:asvg="http://schemas.microsoft.com/office/drawing/2016/SVG/main" r:embed="rId26"/>
              </a:ext>
            </a:extLst>
          </a:blip>
          <a:stretch>
            <a:fillRect/>
          </a:stretch>
        </p:blipFill>
        <p:spPr>
          <a:xfrm>
            <a:off x="8865708" y="5537200"/>
            <a:ext cx="1270159" cy="1270000"/>
          </a:xfrm>
          <a:prstGeom prst="rect">
            <a:avLst/>
          </a:prstGeom>
        </p:spPr>
      </p:pic>
      <p:pic>
        <p:nvPicPr>
          <p:cNvPr id="21" name="Image 16" descr=" "/>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20848" y="5949950"/>
            <a:ext cx="376814" cy="440267"/>
          </a:xfrm>
          <a:prstGeom prst="rect">
            <a:avLst/>
          </a:prstGeom>
        </p:spPr>
      </p:pic>
      <p:pic>
        <p:nvPicPr>
          <p:cNvPr id="22" name="Image 17" descr=" "/>
          <p:cNvPicPr>
            <a:picLocks noChangeAspect="1"/>
          </p:cNvPicPr>
          <p:nvPr/>
        </p:nvPicPr>
        <p:blipFill>
          <a:blip r:embed="rId19">
            <a:extLst>
              <a:ext uri="{96DAC541-7B7A-43D3-8B79-37D633B846F1}">
                <asvg:svgBlip xmlns:asvg="http://schemas.microsoft.com/office/drawing/2016/SVG/main" r:embed="rId29"/>
              </a:ext>
            </a:extLst>
          </a:blip>
          <a:stretch>
            <a:fillRect/>
          </a:stretch>
        </p:blipFill>
        <p:spPr>
          <a:xfrm>
            <a:off x="8865708" y="9715500"/>
            <a:ext cx="1270159" cy="1270000"/>
          </a:xfrm>
          <a:prstGeom prst="rect">
            <a:avLst/>
          </a:prstGeom>
        </p:spPr>
      </p:pic>
      <p:pic>
        <p:nvPicPr>
          <p:cNvPr id="24" name="Image 19" descr=" "/>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291211" y="10162117"/>
            <a:ext cx="419152" cy="376767"/>
          </a:xfrm>
          <a:prstGeom prst="rect">
            <a:avLst/>
          </a:prstGeom>
        </p:spPr>
      </p:pic>
      <p:sp>
        <p:nvSpPr>
          <p:cNvPr id="25" name="Text 3"/>
          <p:cNvSpPr/>
          <p:nvPr/>
        </p:nvSpPr>
        <p:spPr>
          <a:xfrm>
            <a:off x="3149994" y="5232400"/>
            <a:ext cx="566490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Ransomware</a:t>
            </a:r>
            <a:endParaRPr lang="en-US" sz="2400" dirty="0"/>
          </a:p>
        </p:txBody>
      </p:sp>
      <p:sp>
        <p:nvSpPr>
          <p:cNvPr id="26" name="Text 4"/>
          <p:cNvSpPr/>
          <p:nvPr/>
        </p:nvSpPr>
        <p:spPr>
          <a:xfrm>
            <a:off x="3149994" y="5702300"/>
            <a:ext cx="5664908" cy="14732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Encrypts and locks access to critical business data, demanding payment for its release.</a:t>
            </a:r>
            <a:endParaRPr lang="en-US" sz="2400" dirty="0"/>
          </a:p>
        </p:txBody>
      </p:sp>
      <p:sp>
        <p:nvSpPr>
          <p:cNvPr id="27" name="Text 5"/>
          <p:cNvSpPr/>
          <p:nvPr/>
        </p:nvSpPr>
        <p:spPr>
          <a:xfrm>
            <a:off x="16219927" y="5232400"/>
            <a:ext cx="566490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Inisider Threats</a:t>
            </a:r>
            <a:endParaRPr lang="en-US" sz="2400" dirty="0"/>
          </a:p>
        </p:txBody>
      </p:sp>
      <p:sp>
        <p:nvSpPr>
          <p:cNvPr id="28" name="Text 6"/>
          <p:cNvSpPr/>
          <p:nvPr/>
        </p:nvSpPr>
        <p:spPr>
          <a:xfrm>
            <a:off x="16219927" y="5702300"/>
            <a:ext cx="5664908"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Employees or contractors leaking or misusing sensitive information.</a:t>
            </a:r>
            <a:endParaRPr lang="en-US" sz="2400" dirty="0"/>
          </a:p>
        </p:txBody>
      </p:sp>
      <p:sp>
        <p:nvSpPr>
          <p:cNvPr id="29" name="Text 7"/>
          <p:cNvSpPr/>
          <p:nvPr/>
        </p:nvSpPr>
        <p:spPr>
          <a:xfrm>
            <a:off x="3149994" y="10350500"/>
            <a:ext cx="566490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Phishing</a:t>
            </a:r>
            <a:endParaRPr lang="en-US" sz="2400" dirty="0"/>
          </a:p>
        </p:txBody>
      </p:sp>
      <p:sp>
        <p:nvSpPr>
          <p:cNvPr id="30" name="Text 8"/>
          <p:cNvSpPr/>
          <p:nvPr/>
        </p:nvSpPr>
        <p:spPr>
          <a:xfrm>
            <a:off x="3149994" y="10820400"/>
            <a:ext cx="5664908"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Deceptive emails trick users into revealing data or credentials.</a:t>
            </a:r>
            <a:endParaRPr lang="en-US" sz="2400" dirty="0"/>
          </a:p>
        </p:txBody>
      </p:sp>
      <p:sp>
        <p:nvSpPr>
          <p:cNvPr id="31" name="Text 9"/>
          <p:cNvSpPr/>
          <p:nvPr/>
        </p:nvSpPr>
        <p:spPr>
          <a:xfrm>
            <a:off x="16219927" y="10718800"/>
            <a:ext cx="5664908" cy="469900"/>
          </a:xfrm>
          <a:prstGeom prst="rect">
            <a:avLst/>
          </a:prstGeom>
          <a:noFill/>
          <a:ln/>
        </p:spPr>
        <p:txBody>
          <a:bodyPr wrap="square" lIns="0" tIns="0" rIns="0" bIns="0" rtlCol="0" anchor="t"/>
          <a:lstStyle/>
          <a:p>
            <a:pPr marL="0" indent="0" algn="l">
              <a:lnSpc>
                <a:spcPts val="2880"/>
              </a:lnSpc>
              <a:buNone/>
            </a:pPr>
            <a:r>
              <a:rPr lang="en-US" sz="2400" dirty="0">
                <a:solidFill>
                  <a:srgbClr val="E9E9E9">
                    <a:alpha val="100000"/>
                  </a:srgbClr>
                </a:solidFill>
                <a:latin typeface="Inter Bold" pitchFamily="34" charset="0"/>
                <a:ea typeface="Inter Bold" pitchFamily="34" charset="-122"/>
                <a:cs typeface="Inter Bold" pitchFamily="34" charset="-120"/>
              </a:rPr>
              <a:t>DDoS Attacks</a:t>
            </a:r>
            <a:endParaRPr lang="en-US" sz="2400" dirty="0"/>
          </a:p>
        </p:txBody>
      </p:sp>
      <p:sp>
        <p:nvSpPr>
          <p:cNvPr id="32" name="Text 10"/>
          <p:cNvSpPr/>
          <p:nvPr/>
        </p:nvSpPr>
        <p:spPr>
          <a:xfrm>
            <a:off x="16219927" y="11188700"/>
            <a:ext cx="5664908"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E9E9E9">
                    <a:alpha val="80000"/>
                  </a:srgbClr>
                </a:solidFill>
                <a:latin typeface="Inter Regular" pitchFamily="34" charset="0"/>
                <a:ea typeface="Inter Regular" pitchFamily="34" charset="-122"/>
                <a:cs typeface="Inter Regular" pitchFamily="34" charset="-120"/>
              </a:rPr>
              <a:t>Overwhelm systems to cause downtime or disruption.</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1524191" y="1524000"/>
            <a:ext cx="3806242"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The Cost of Data Breaches</a:t>
            </a:r>
            <a:endParaRPr lang="en-US" sz="2000" dirty="0"/>
          </a:p>
        </p:txBody>
      </p:sp>
      <p:sp>
        <p:nvSpPr>
          <p:cNvPr id="4" name="Text 1"/>
          <p:cNvSpPr/>
          <p:nvPr/>
        </p:nvSpPr>
        <p:spPr>
          <a:xfrm>
            <a:off x="20978789" y="1524000"/>
            <a:ext cx="1939109" cy="465667"/>
          </a:xfrm>
          <a:prstGeom prst="rect">
            <a:avLst/>
          </a:prstGeom>
          <a:noFill/>
          <a:ln/>
        </p:spPr>
        <p:txBody>
          <a:bodyPr wrap="square" lIns="0" tIns="0" rIns="0" bIns="0" rtlCol="0" anchor="t"/>
          <a:lstStyle/>
          <a:p>
            <a:pPr marL="0" indent="0" algn="ctr">
              <a:lnSpc>
                <a:spcPts val="3000"/>
              </a:lnSpc>
              <a:buNone/>
            </a:pPr>
            <a:r>
              <a:rPr lang="en-US" sz="2000" kern="0" spc="-40" dirty="0">
                <a:solidFill>
                  <a:srgbClr val="06052B">
                    <a:alpha val="100000"/>
                  </a:srgbClr>
                </a:solidFill>
                <a:latin typeface="Inter Medium" pitchFamily="34" charset="0"/>
                <a:ea typeface="Inter Medium" pitchFamily="34" charset="-122"/>
                <a:cs typeface="Inter Medium" pitchFamily="34" charset="-120"/>
              </a:rPr>
              <a:t>Pitchdeck 2025</a:t>
            </a:r>
            <a:endParaRPr lang="en-US" sz="2000" dirty="0"/>
          </a:p>
        </p:txBody>
      </p:sp>
      <p:sp>
        <p:nvSpPr>
          <p:cNvPr id="5" name="Text 2"/>
          <p:cNvSpPr/>
          <p:nvPr/>
        </p:nvSpPr>
        <p:spPr>
          <a:xfrm>
            <a:off x="1524191" y="3149600"/>
            <a:ext cx="10813285" cy="18965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Real-World Consequences of Inadequate Cybersecurity</a:t>
            </a:r>
            <a:endParaRPr lang="en-US" sz="6400" dirty="0"/>
          </a:p>
        </p:txBody>
      </p:sp>
      <p:sp>
        <p:nvSpPr>
          <p:cNvPr id="6" name="Text 3"/>
          <p:cNvSpPr/>
          <p:nvPr/>
        </p:nvSpPr>
        <p:spPr>
          <a:xfrm>
            <a:off x="1524191" y="6388100"/>
            <a:ext cx="1769755"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$5B</a:t>
            </a:r>
            <a:endParaRPr lang="en-US" sz="6400" dirty="0"/>
          </a:p>
        </p:txBody>
      </p:sp>
      <p:sp>
        <p:nvSpPr>
          <p:cNvPr id="7" name="Text 4"/>
          <p:cNvSpPr/>
          <p:nvPr/>
        </p:nvSpPr>
        <p:spPr>
          <a:xfrm>
            <a:off x="4623378" y="6565900"/>
            <a:ext cx="778607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of Facebook user data exposure incident in 2019</a:t>
            </a:r>
            <a:endParaRPr lang="en-US" sz="2400" dirty="0"/>
          </a:p>
        </p:txBody>
      </p:sp>
      <p:sp>
        <p:nvSpPr>
          <p:cNvPr id="8" name="Text 5"/>
          <p:cNvSpPr/>
          <p:nvPr/>
        </p:nvSpPr>
        <p:spPr>
          <a:xfrm>
            <a:off x="1524191" y="7835900"/>
            <a:ext cx="2646164"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$123M</a:t>
            </a:r>
            <a:endParaRPr lang="en-US" sz="6400" dirty="0"/>
          </a:p>
        </p:txBody>
      </p:sp>
      <p:sp>
        <p:nvSpPr>
          <p:cNvPr id="9" name="Text 6"/>
          <p:cNvSpPr/>
          <p:nvPr/>
        </p:nvSpPr>
        <p:spPr>
          <a:xfrm>
            <a:off x="4623378" y="8013700"/>
            <a:ext cx="7786073" cy="5588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of Marriot costumer data leak incident in 2018</a:t>
            </a:r>
            <a:endParaRPr lang="en-US" sz="2400" dirty="0"/>
          </a:p>
        </p:txBody>
      </p:sp>
      <p:sp>
        <p:nvSpPr>
          <p:cNvPr id="10" name="Text 7"/>
          <p:cNvSpPr/>
          <p:nvPr/>
        </p:nvSpPr>
        <p:spPr>
          <a:xfrm>
            <a:off x="1524191" y="9334500"/>
            <a:ext cx="2989107" cy="1083733"/>
          </a:xfrm>
          <a:prstGeom prst="rect">
            <a:avLst/>
          </a:prstGeom>
          <a:noFill/>
          <a:ln/>
        </p:spPr>
        <p:txBody>
          <a:bodyPr wrap="square" lIns="0" tIns="0" rIns="0" bIns="0" rtlCol="0" anchor="t"/>
          <a:lstStyle/>
          <a:p>
            <a:pPr marL="0" indent="0" algn="l">
              <a:lnSpc>
                <a:spcPts val="6400"/>
              </a:lnSpc>
              <a:buNone/>
            </a:pPr>
            <a:r>
              <a:rPr lang="en-US" sz="6400" kern="0" spc="-128" dirty="0">
                <a:solidFill>
                  <a:srgbClr val="5A3DEE">
                    <a:alpha val="100000"/>
                  </a:srgbClr>
                </a:solidFill>
                <a:latin typeface="Red Hat Display Variable Bold" pitchFamily="34" charset="0"/>
                <a:ea typeface="Red Hat Display Variable Bold" pitchFamily="34" charset="-122"/>
                <a:cs typeface="Red Hat Display Variable Bold" pitchFamily="34" charset="-120"/>
              </a:rPr>
              <a:t>$700M</a:t>
            </a:r>
            <a:endParaRPr lang="en-US" sz="6400" dirty="0"/>
          </a:p>
        </p:txBody>
      </p:sp>
      <p:sp>
        <p:nvSpPr>
          <p:cNvPr id="11" name="Text 8"/>
          <p:cNvSpPr/>
          <p:nvPr/>
        </p:nvSpPr>
        <p:spPr>
          <a:xfrm>
            <a:off x="4623378" y="9283700"/>
            <a:ext cx="6528616" cy="1016000"/>
          </a:xfrm>
          <a:prstGeom prst="rect">
            <a:avLst/>
          </a:prstGeom>
          <a:noFill/>
          <a:ln/>
        </p:spPr>
        <p:txBody>
          <a:bodyPr wrap="square" lIns="0" tIns="0" rIns="0" bIns="0" rtlCol="0" anchor="t"/>
          <a:lstStyle/>
          <a:p>
            <a:pPr marL="0" indent="0" algn="l">
              <a:lnSpc>
                <a:spcPts val="3600"/>
              </a:lnSpc>
              <a:buNone/>
            </a:pPr>
            <a:r>
              <a:rPr lang="en-US" sz="2400" kern="0" spc="-48" dirty="0">
                <a:solidFill>
                  <a:srgbClr val="06052B">
                    <a:alpha val="80000"/>
                  </a:srgbClr>
                </a:solidFill>
                <a:latin typeface="Inter Regular" pitchFamily="34" charset="0"/>
                <a:ea typeface="Inter Regular" pitchFamily="34" charset="-122"/>
                <a:cs typeface="Inter Regular" pitchFamily="34" charset="-120"/>
              </a:rPr>
              <a:t>over 147 million people, Equifax suffered a credit data breach</a:t>
            </a:r>
            <a:endParaRPr lang="en-US" sz="2400" dirty="0"/>
          </a:p>
        </p:txBody>
      </p:sp>
      <p:pic>
        <p:nvPicPr>
          <p:cNvPr id="12" name="Image 1" descr=" "/>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191" y="7512050"/>
            <a:ext cx="10796351" cy="12701"/>
          </a:xfrm>
          <a:prstGeom prst="rect">
            <a:avLst/>
          </a:prstGeom>
        </p:spPr>
      </p:pic>
      <p:pic>
        <p:nvPicPr>
          <p:cNvPr id="13" name="Image 2" descr=" "/>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524191" y="8959850"/>
            <a:ext cx="10796351" cy="12701"/>
          </a:xfrm>
          <a:prstGeom prst="rect">
            <a:avLst/>
          </a:prstGeom>
        </p:spPr>
      </p:pic>
      <p:pic>
        <p:nvPicPr>
          <p:cNvPr id="14" name="Image 3" descr=" "/>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908238" y="5372100"/>
            <a:ext cx="1168546" cy="4851400"/>
          </a:xfrm>
          <a:prstGeom prst="rect">
            <a:avLst/>
          </a:prstGeom>
        </p:spPr>
      </p:pic>
      <p:pic>
        <p:nvPicPr>
          <p:cNvPr id="15" name="Image 4" descr=" "/>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08238" y="8420100"/>
            <a:ext cx="1168546" cy="1803400"/>
          </a:xfrm>
          <a:prstGeom prst="rect">
            <a:avLst/>
          </a:prstGeom>
        </p:spPr>
      </p:pic>
      <p:pic>
        <p:nvPicPr>
          <p:cNvPr id="16" name="Image 5" descr=" "/>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15711864" y="5372100"/>
            <a:ext cx="1168546" cy="4851400"/>
          </a:xfrm>
          <a:prstGeom prst="rect">
            <a:avLst/>
          </a:prstGeom>
        </p:spPr>
      </p:pic>
      <p:pic>
        <p:nvPicPr>
          <p:cNvPr id="17" name="Image 6" descr=" "/>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11864" y="7785100"/>
            <a:ext cx="1168546" cy="2438400"/>
          </a:xfrm>
          <a:prstGeom prst="rect">
            <a:avLst/>
          </a:prstGeom>
        </p:spPr>
      </p:pic>
      <p:pic>
        <p:nvPicPr>
          <p:cNvPr id="18" name="Image 7" descr=" "/>
          <p:cNvPicPr>
            <a:picLocks noChangeAspect="1"/>
          </p:cNvPicPr>
          <p:nvPr/>
        </p:nvPicPr>
        <p:blipFill>
          <a:blip r:embed="rId6">
            <a:extLst>
              <a:ext uri="{96DAC541-7B7A-43D3-8B79-37D633B846F1}">
                <asvg:svgBlip xmlns:asvg="http://schemas.microsoft.com/office/drawing/2016/SVG/main" r:embed="rId13"/>
              </a:ext>
            </a:extLst>
          </a:blip>
          <a:stretch>
            <a:fillRect/>
          </a:stretch>
        </p:blipFill>
        <p:spPr>
          <a:xfrm>
            <a:off x="17515489" y="5372100"/>
            <a:ext cx="1168546" cy="4851400"/>
          </a:xfrm>
          <a:prstGeom prst="rect">
            <a:avLst/>
          </a:prstGeom>
        </p:spPr>
      </p:pic>
      <p:pic>
        <p:nvPicPr>
          <p:cNvPr id="19" name="Image 8" descr=" "/>
          <p:cNvPicPr>
            <a:picLocks noChangeAspect="1"/>
          </p:cNvPicPr>
          <p:nvPr/>
        </p:nvPicPr>
        <p:blipFill>
          <a:blip r:embed="rId6">
            <a:extLst>
              <a:ext uri="{96DAC541-7B7A-43D3-8B79-37D633B846F1}">
                <asvg:svgBlip xmlns:asvg="http://schemas.microsoft.com/office/drawing/2016/SVG/main" r:embed="rId14"/>
              </a:ext>
            </a:extLst>
          </a:blip>
          <a:stretch>
            <a:fillRect/>
          </a:stretch>
        </p:blipFill>
        <p:spPr>
          <a:xfrm>
            <a:off x="19319115" y="5372100"/>
            <a:ext cx="1168546" cy="4851400"/>
          </a:xfrm>
          <a:prstGeom prst="rect">
            <a:avLst/>
          </a:prstGeom>
        </p:spPr>
      </p:pic>
      <p:sp>
        <p:nvSpPr>
          <p:cNvPr id="20" name="Text 9"/>
          <p:cNvSpPr/>
          <p:nvPr/>
        </p:nvSpPr>
        <p:spPr>
          <a:xfrm>
            <a:off x="14022553" y="10477500"/>
            <a:ext cx="1041530" cy="469900"/>
          </a:xfrm>
          <a:prstGeom prst="rect">
            <a:avLst/>
          </a:prstGeom>
          <a:noFill/>
          <a:ln/>
        </p:spPr>
        <p:txBody>
          <a:bodyPr wrap="square" lIns="0" tIns="0" rIns="0" bIns="0" rtlCol="0" anchor="t"/>
          <a:lstStyle/>
          <a:p>
            <a:pPr marL="0" indent="0" algn="l">
              <a:lnSpc>
                <a:spcPts val="2880"/>
              </a:lnSpc>
              <a:buNone/>
            </a:pPr>
            <a:r>
              <a:rPr lang="en-US" sz="2400" dirty="0">
                <a:solidFill>
                  <a:srgbClr val="06052B">
                    <a:alpha val="80000"/>
                  </a:srgbClr>
                </a:solidFill>
                <a:latin typeface="Inter Bold" pitchFamily="34" charset="0"/>
                <a:ea typeface="Inter Bold" pitchFamily="34" charset="-122"/>
                <a:cs typeface="Inter Bold" pitchFamily="34" charset="-120"/>
              </a:rPr>
              <a:t>$2.7M</a:t>
            </a:r>
            <a:endParaRPr lang="en-US" sz="2400" dirty="0"/>
          </a:p>
        </p:txBody>
      </p:sp>
      <p:sp>
        <p:nvSpPr>
          <p:cNvPr id="21" name="Text 10"/>
          <p:cNvSpPr/>
          <p:nvPr/>
        </p:nvSpPr>
        <p:spPr>
          <a:xfrm>
            <a:off x="15826178" y="10477500"/>
            <a:ext cx="1066933" cy="469900"/>
          </a:xfrm>
          <a:prstGeom prst="rect">
            <a:avLst/>
          </a:prstGeom>
          <a:noFill/>
          <a:ln/>
        </p:spPr>
        <p:txBody>
          <a:bodyPr wrap="square" lIns="0" tIns="0" rIns="0" bIns="0" rtlCol="0" anchor="t"/>
          <a:lstStyle/>
          <a:p>
            <a:pPr marL="0" indent="0" algn="l">
              <a:lnSpc>
                <a:spcPts val="2880"/>
              </a:lnSpc>
              <a:buNone/>
            </a:pPr>
            <a:r>
              <a:rPr lang="en-US" sz="2400" dirty="0">
                <a:solidFill>
                  <a:srgbClr val="06052B">
                    <a:alpha val="80000"/>
                  </a:srgbClr>
                </a:solidFill>
                <a:latin typeface="Inter Bold" pitchFamily="34" charset="0"/>
                <a:ea typeface="Inter Bold" pitchFamily="34" charset="-122"/>
                <a:cs typeface="Inter Bold" pitchFamily="34" charset="-120"/>
              </a:rPr>
              <a:t>$3.3M</a:t>
            </a:r>
            <a:endParaRPr lang="en-US" sz="2400" dirty="0"/>
          </a:p>
        </p:txBody>
      </p:sp>
      <p:pic>
        <p:nvPicPr>
          <p:cNvPr id="22" name="Image 9" descr=" "/>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515489" y="6832600"/>
            <a:ext cx="1168546" cy="3390900"/>
          </a:xfrm>
          <a:prstGeom prst="rect">
            <a:avLst/>
          </a:prstGeom>
        </p:spPr>
      </p:pic>
      <p:sp>
        <p:nvSpPr>
          <p:cNvPr id="23" name="Text 11"/>
          <p:cNvSpPr/>
          <p:nvPr/>
        </p:nvSpPr>
        <p:spPr>
          <a:xfrm>
            <a:off x="17464683" y="10477500"/>
            <a:ext cx="1270159" cy="469900"/>
          </a:xfrm>
          <a:prstGeom prst="rect">
            <a:avLst/>
          </a:prstGeom>
          <a:noFill/>
          <a:ln/>
        </p:spPr>
        <p:txBody>
          <a:bodyPr wrap="square" lIns="0" tIns="0" rIns="0" bIns="0" rtlCol="0" anchor="t"/>
          <a:lstStyle/>
          <a:p>
            <a:pPr marL="0" indent="0" algn="ctr">
              <a:lnSpc>
                <a:spcPts val="2880"/>
              </a:lnSpc>
              <a:buNone/>
            </a:pPr>
            <a:r>
              <a:rPr lang="en-US" sz="2400" dirty="0">
                <a:solidFill>
                  <a:srgbClr val="06052B">
                    <a:alpha val="80000"/>
                  </a:srgbClr>
                </a:solidFill>
                <a:latin typeface="Inter Bold" pitchFamily="34" charset="0"/>
                <a:ea typeface="Inter Bold" pitchFamily="34" charset="-122"/>
                <a:cs typeface="Inter Bold" pitchFamily="34" charset="-120"/>
              </a:rPr>
              <a:t>$4.7M</a:t>
            </a:r>
            <a:endParaRPr lang="en-US" sz="2400" dirty="0"/>
          </a:p>
        </p:txBody>
      </p:sp>
      <p:pic>
        <p:nvPicPr>
          <p:cNvPr id="24" name="Image 10" descr=" "/>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319115" y="5854700"/>
            <a:ext cx="1168546" cy="4368800"/>
          </a:xfrm>
          <a:prstGeom prst="rect">
            <a:avLst/>
          </a:prstGeom>
        </p:spPr>
      </p:pic>
      <p:sp>
        <p:nvSpPr>
          <p:cNvPr id="25" name="Text 12"/>
          <p:cNvSpPr/>
          <p:nvPr/>
        </p:nvSpPr>
        <p:spPr>
          <a:xfrm>
            <a:off x="19268308" y="10477500"/>
            <a:ext cx="1270159" cy="469900"/>
          </a:xfrm>
          <a:prstGeom prst="rect">
            <a:avLst/>
          </a:prstGeom>
          <a:noFill/>
          <a:ln/>
        </p:spPr>
        <p:txBody>
          <a:bodyPr wrap="square" lIns="0" tIns="0" rIns="0" bIns="0" rtlCol="0" anchor="t"/>
          <a:lstStyle/>
          <a:p>
            <a:pPr marL="0" indent="0" algn="ctr">
              <a:lnSpc>
                <a:spcPts val="2880"/>
              </a:lnSpc>
              <a:buNone/>
            </a:pPr>
            <a:r>
              <a:rPr lang="en-US" sz="2400" dirty="0">
                <a:solidFill>
                  <a:srgbClr val="06052B">
                    <a:alpha val="80000"/>
                  </a:srgbClr>
                </a:solidFill>
                <a:latin typeface="Inter Bold" pitchFamily="34" charset="0"/>
                <a:ea typeface="Inter Bold" pitchFamily="34" charset="-122"/>
                <a:cs typeface="Inter Bold" pitchFamily="34" charset="-120"/>
              </a:rPr>
              <a:t>$5.9M</a:t>
            </a:r>
            <a:endParaRPr lang="en-US" sz="2400" dirty="0"/>
          </a:p>
        </p:txBody>
      </p:sp>
      <p:pic>
        <p:nvPicPr>
          <p:cNvPr id="26" name="Image 11" descr=" "/>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160845" y="5372100"/>
            <a:ext cx="1155844" cy="4851400"/>
          </a:xfrm>
          <a:prstGeom prst="rect">
            <a:avLst/>
          </a:prstGeom>
        </p:spPr>
      </p:pic>
      <p:sp>
        <p:nvSpPr>
          <p:cNvPr id="27" name="Text 13"/>
          <p:cNvSpPr/>
          <p:nvPr/>
        </p:nvSpPr>
        <p:spPr>
          <a:xfrm>
            <a:off x="21179897" y="10474463"/>
            <a:ext cx="1219352" cy="469900"/>
          </a:xfrm>
          <a:prstGeom prst="rect">
            <a:avLst/>
          </a:prstGeom>
          <a:noFill/>
          <a:ln/>
        </p:spPr>
        <p:txBody>
          <a:bodyPr wrap="square" lIns="0" tIns="0" rIns="0" bIns="0" rtlCol="0" anchor="t"/>
          <a:lstStyle/>
          <a:p>
            <a:pPr marL="0" indent="0" algn="l">
              <a:lnSpc>
                <a:spcPts val="2880"/>
              </a:lnSpc>
              <a:buNone/>
            </a:pPr>
            <a:r>
              <a:rPr lang="en-US" sz="2400" dirty="0">
                <a:solidFill>
                  <a:srgbClr val="06052B">
                    <a:alpha val="80000"/>
                  </a:srgbClr>
                </a:solidFill>
                <a:latin typeface="Inter Bold" pitchFamily="34" charset="0"/>
                <a:ea typeface="Inter Bold" pitchFamily="34" charset="-122"/>
                <a:cs typeface="Inter Bold" pitchFamily="34" charset="-120"/>
              </a:rPr>
              <a:t>$10.9M</a:t>
            </a:r>
            <a:endParaRPr lang="en-US" sz="2400" dirty="0"/>
          </a:p>
        </p:txBody>
      </p:sp>
      <p:sp>
        <p:nvSpPr>
          <p:cNvPr id="28" name="Shape 14"/>
          <p:cNvSpPr/>
          <p:nvPr/>
        </p:nvSpPr>
        <p:spPr>
          <a:xfrm>
            <a:off x="13514489" y="11201400"/>
            <a:ext cx="9348368" cy="381000"/>
          </a:xfrm>
          <a:prstGeom prst="rect">
            <a:avLst/>
          </a:prstGeom>
          <a:noFill/>
          <a:ln/>
        </p:spPr>
        <p:txBody>
          <a:bodyPr/>
          <a:lstStyle/>
          <a:p>
            <a:endParaRPr lang="en-ID"/>
          </a:p>
        </p:txBody>
      </p:sp>
      <p:sp>
        <p:nvSpPr>
          <p:cNvPr id="29" name="Shape 15"/>
          <p:cNvSpPr/>
          <p:nvPr/>
        </p:nvSpPr>
        <p:spPr>
          <a:xfrm>
            <a:off x="13514489" y="11201400"/>
            <a:ext cx="1486086" cy="381000"/>
          </a:xfrm>
          <a:prstGeom prst="rect">
            <a:avLst/>
          </a:prstGeom>
          <a:noFill/>
          <a:ln/>
        </p:spPr>
        <p:txBody>
          <a:bodyPr/>
          <a:lstStyle/>
          <a:p>
            <a:endParaRPr lang="en-ID"/>
          </a:p>
        </p:txBody>
      </p:sp>
      <p:sp>
        <p:nvSpPr>
          <p:cNvPr id="30" name="Shape 16"/>
          <p:cNvSpPr/>
          <p:nvPr/>
        </p:nvSpPr>
        <p:spPr>
          <a:xfrm>
            <a:off x="13514489" y="11277600"/>
            <a:ext cx="228629" cy="228600"/>
          </a:xfrm>
          <a:prstGeom prst="ellipse">
            <a:avLst/>
          </a:prstGeom>
          <a:solidFill>
            <a:srgbClr val="A0A7FF">
              <a:alpha val="100000"/>
            </a:srgbClr>
          </a:solidFill>
          <a:ln/>
        </p:spPr>
        <p:txBody>
          <a:bodyPr/>
          <a:lstStyle/>
          <a:p>
            <a:endParaRPr lang="en-ID"/>
          </a:p>
        </p:txBody>
      </p:sp>
      <p:sp>
        <p:nvSpPr>
          <p:cNvPr id="31" name="Text 17"/>
          <p:cNvSpPr/>
          <p:nvPr/>
        </p:nvSpPr>
        <p:spPr>
          <a:xfrm>
            <a:off x="13819327" y="11201400"/>
            <a:ext cx="1265925"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Education</a:t>
            </a:r>
            <a:endParaRPr lang="en-US" sz="2000" dirty="0"/>
          </a:p>
        </p:txBody>
      </p:sp>
      <p:sp>
        <p:nvSpPr>
          <p:cNvPr id="32" name="Shape 18"/>
          <p:cNvSpPr/>
          <p:nvPr/>
        </p:nvSpPr>
        <p:spPr>
          <a:xfrm>
            <a:off x="15305413" y="11201400"/>
            <a:ext cx="965321" cy="381000"/>
          </a:xfrm>
          <a:prstGeom prst="rect">
            <a:avLst/>
          </a:prstGeom>
          <a:noFill/>
          <a:ln/>
        </p:spPr>
        <p:txBody>
          <a:bodyPr/>
          <a:lstStyle/>
          <a:p>
            <a:endParaRPr lang="en-ID"/>
          </a:p>
        </p:txBody>
      </p:sp>
      <p:sp>
        <p:nvSpPr>
          <p:cNvPr id="33" name="Shape 19"/>
          <p:cNvSpPr/>
          <p:nvPr/>
        </p:nvSpPr>
        <p:spPr>
          <a:xfrm>
            <a:off x="15305413" y="11277600"/>
            <a:ext cx="228629" cy="228600"/>
          </a:xfrm>
          <a:prstGeom prst="ellipse">
            <a:avLst/>
          </a:prstGeom>
          <a:solidFill>
            <a:srgbClr val="7E7CFF">
              <a:alpha val="100000"/>
            </a:srgbClr>
          </a:solidFill>
          <a:ln/>
        </p:spPr>
        <p:txBody>
          <a:bodyPr/>
          <a:lstStyle/>
          <a:p>
            <a:endParaRPr lang="en-ID"/>
          </a:p>
        </p:txBody>
      </p:sp>
      <p:sp>
        <p:nvSpPr>
          <p:cNvPr id="34" name="Text 20"/>
          <p:cNvSpPr/>
          <p:nvPr/>
        </p:nvSpPr>
        <p:spPr>
          <a:xfrm>
            <a:off x="15610251" y="11201400"/>
            <a:ext cx="745160"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Retail</a:t>
            </a:r>
            <a:endParaRPr lang="en-US" sz="2000" dirty="0"/>
          </a:p>
        </p:txBody>
      </p:sp>
      <p:sp>
        <p:nvSpPr>
          <p:cNvPr id="35" name="Shape 21"/>
          <p:cNvSpPr/>
          <p:nvPr/>
        </p:nvSpPr>
        <p:spPr>
          <a:xfrm>
            <a:off x="16575572" y="11201400"/>
            <a:ext cx="1676610" cy="381000"/>
          </a:xfrm>
          <a:prstGeom prst="rect">
            <a:avLst/>
          </a:prstGeom>
          <a:noFill/>
          <a:ln/>
        </p:spPr>
        <p:txBody>
          <a:bodyPr/>
          <a:lstStyle/>
          <a:p>
            <a:endParaRPr lang="en-ID"/>
          </a:p>
        </p:txBody>
      </p:sp>
      <p:sp>
        <p:nvSpPr>
          <p:cNvPr id="36" name="Shape 22"/>
          <p:cNvSpPr/>
          <p:nvPr/>
        </p:nvSpPr>
        <p:spPr>
          <a:xfrm>
            <a:off x="16575572" y="11277600"/>
            <a:ext cx="228629" cy="228600"/>
          </a:xfrm>
          <a:prstGeom prst="ellipse">
            <a:avLst/>
          </a:prstGeom>
          <a:solidFill>
            <a:srgbClr val="695BF9">
              <a:alpha val="100000"/>
            </a:srgbClr>
          </a:solidFill>
          <a:ln/>
        </p:spPr>
        <p:txBody>
          <a:bodyPr/>
          <a:lstStyle/>
          <a:p>
            <a:endParaRPr lang="en-ID"/>
          </a:p>
        </p:txBody>
      </p:sp>
      <p:sp>
        <p:nvSpPr>
          <p:cNvPr id="37" name="Text 23"/>
          <p:cNvSpPr/>
          <p:nvPr/>
        </p:nvSpPr>
        <p:spPr>
          <a:xfrm>
            <a:off x="16880410" y="11201400"/>
            <a:ext cx="1456449"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Technology</a:t>
            </a:r>
            <a:endParaRPr lang="en-US" sz="2000" dirty="0"/>
          </a:p>
        </p:txBody>
      </p:sp>
      <p:sp>
        <p:nvSpPr>
          <p:cNvPr id="38" name="Shape 24"/>
          <p:cNvSpPr/>
          <p:nvPr/>
        </p:nvSpPr>
        <p:spPr>
          <a:xfrm>
            <a:off x="18557019" y="11201400"/>
            <a:ext cx="2413302" cy="381000"/>
          </a:xfrm>
          <a:prstGeom prst="rect">
            <a:avLst/>
          </a:prstGeom>
          <a:noFill/>
          <a:ln/>
        </p:spPr>
        <p:txBody>
          <a:bodyPr/>
          <a:lstStyle/>
          <a:p>
            <a:endParaRPr lang="en-ID"/>
          </a:p>
        </p:txBody>
      </p:sp>
      <p:sp>
        <p:nvSpPr>
          <p:cNvPr id="39" name="Shape 25"/>
          <p:cNvSpPr/>
          <p:nvPr/>
        </p:nvSpPr>
        <p:spPr>
          <a:xfrm>
            <a:off x="18557019" y="11277600"/>
            <a:ext cx="228629" cy="228600"/>
          </a:xfrm>
          <a:prstGeom prst="ellipse">
            <a:avLst/>
          </a:prstGeom>
          <a:solidFill>
            <a:srgbClr val="5A3DEE">
              <a:alpha val="100000"/>
            </a:srgbClr>
          </a:solidFill>
          <a:ln/>
        </p:spPr>
        <p:txBody>
          <a:bodyPr/>
          <a:lstStyle/>
          <a:p>
            <a:endParaRPr lang="en-ID"/>
          </a:p>
        </p:txBody>
      </p:sp>
      <p:sp>
        <p:nvSpPr>
          <p:cNvPr id="40" name="Text 26"/>
          <p:cNvSpPr/>
          <p:nvPr/>
        </p:nvSpPr>
        <p:spPr>
          <a:xfrm>
            <a:off x="18861857" y="11201400"/>
            <a:ext cx="2193141"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Financial Services</a:t>
            </a:r>
            <a:endParaRPr lang="en-US" sz="2000" dirty="0"/>
          </a:p>
        </p:txBody>
      </p:sp>
      <p:sp>
        <p:nvSpPr>
          <p:cNvPr id="41" name="Shape 27"/>
          <p:cNvSpPr/>
          <p:nvPr/>
        </p:nvSpPr>
        <p:spPr>
          <a:xfrm>
            <a:off x="21275159" y="11201400"/>
            <a:ext cx="1587698" cy="381000"/>
          </a:xfrm>
          <a:prstGeom prst="rect">
            <a:avLst/>
          </a:prstGeom>
          <a:noFill/>
          <a:ln/>
        </p:spPr>
        <p:txBody>
          <a:bodyPr/>
          <a:lstStyle/>
          <a:p>
            <a:endParaRPr lang="en-ID"/>
          </a:p>
        </p:txBody>
      </p:sp>
      <p:sp>
        <p:nvSpPr>
          <p:cNvPr id="42" name="Shape 28"/>
          <p:cNvSpPr/>
          <p:nvPr/>
        </p:nvSpPr>
        <p:spPr>
          <a:xfrm>
            <a:off x="21275159" y="11277600"/>
            <a:ext cx="228629" cy="228600"/>
          </a:xfrm>
          <a:prstGeom prst="ellipse">
            <a:avLst/>
          </a:prstGeom>
          <a:solidFill>
            <a:srgbClr val="4E2FD3">
              <a:alpha val="100000"/>
            </a:srgbClr>
          </a:solidFill>
          <a:ln/>
        </p:spPr>
        <p:txBody>
          <a:bodyPr/>
          <a:lstStyle/>
          <a:p>
            <a:endParaRPr lang="en-ID"/>
          </a:p>
        </p:txBody>
      </p:sp>
      <p:sp>
        <p:nvSpPr>
          <p:cNvPr id="43" name="Text 29"/>
          <p:cNvSpPr/>
          <p:nvPr/>
        </p:nvSpPr>
        <p:spPr>
          <a:xfrm>
            <a:off x="21579997" y="11201400"/>
            <a:ext cx="1367538" cy="465667"/>
          </a:xfrm>
          <a:prstGeom prst="rect">
            <a:avLst/>
          </a:prstGeom>
          <a:noFill/>
          <a:ln/>
        </p:spPr>
        <p:txBody>
          <a:bodyPr wrap="square" lIns="0" tIns="0" rIns="0" bIns="0" rtlCol="0" anchor="t"/>
          <a:lstStyle/>
          <a:p>
            <a:pPr marL="0" indent="0" algn="l">
              <a:lnSpc>
                <a:spcPts val="3000"/>
              </a:lnSpc>
              <a:buNone/>
            </a:pPr>
            <a:r>
              <a:rPr lang="en-US" sz="2000" kern="0" spc="-40" dirty="0">
                <a:solidFill>
                  <a:srgbClr val="06052B">
                    <a:alpha val="80000"/>
                  </a:srgbClr>
                </a:solidFill>
                <a:latin typeface="Inter Medium" pitchFamily="34" charset="0"/>
                <a:ea typeface="Inter Medium" pitchFamily="34" charset="-122"/>
                <a:cs typeface="Inter Medium" pitchFamily="34" charset="-120"/>
              </a:rPr>
              <a:t>Healthcare</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2213</Words>
  <Application>Microsoft Office PowerPoint</Application>
  <PresentationFormat>Custom</PresentationFormat>
  <Paragraphs>388</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Inter Bold</vt:lpstr>
      <vt:lpstr>Inter Medium</vt:lpstr>
      <vt:lpstr>Inter Regular</vt:lpstr>
      <vt:lpstr>Red Hat Display Variable Bold</vt:lpstr>
      <vt:lpstr>Red Hat Display Variable Medium</vt:lpstr>
      <vt:lpstr>Red Hat Display Variable SemiBold</vt:lpstr>
      <vt:lpstr>Satoshi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Gilang Marthana</cp:lastModifiedBy>
  <cp:revision>5</cp:revision>
  <dcterms:created xsi:type="dcterms:W3CDTF">2025-04-08T06:49:13Z</dcterms:created>
  <dcterms:modified xsi:type="dcterms:W3CDTF">2025-04-08T07:22:14Z</dcterms:modified>
</cp:coreProperties>
</file>